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70" r:id="rId3"/>
    <p:sldId id="257" r:id="rId4"/>
    <p:sldId id="261" r:id="rId5"/>
    <p:sldId id="278" r:id="rId6"/>
    <p:sldId id="262" r:id="rId7"/>
    <p:sldId id="263" r:id="rId8"/>
    <p:sldId id="260" r:id="rId9"/>
    <p:sldId id="264" r:id="rId10"/>
    <p:sldId id="265" r:id="rId11"/>
    <p:sldId id="277" r:id="rId12"/>
    <p:sldId id="266" r:id="rId13"/>
    <p:sldId id="267" r:id="rId14"/>
    <p:sldId id="268" r:id="rId15"/>
    <p:sldId id="272" r:id="rId16"/>
    <p:sldId id="271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47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9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85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2908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570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9801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053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33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97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967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30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050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803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314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212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574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70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emf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emf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biblics.com/es/biblia/la-biblia-de-las-americas/nuevo-testamento/filipenses/2/3" TargetMode="External"/><Relationship Id="rId3" Type="http://schemas.microsoft.com/office/2007/relationships/hdphoto" Target="../media/hdphoto1.wdp"/><Relationship Id="rId7" Type="http://schemas.openxmlformats.org/officeDocument/2006/relationships/hyperlink" Target="https://biblics.com/es/biblia/la-biblia-de-las-americas/nuevo-testamento/filipenses/2/2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blics.com/es/biblia/la-biblia-de-las-americas/nuevo-testamento/filipenses/2/1" TargetMode="External"/><Relationship Id="rId11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hyperlink" Target="https://biblics.com/es/biblia/la-biblia-de-las-americas/nuevo-testamento/filipenses/2/5" TargetMode="External"/><Relationship Id="rId4" Type="http://schemas.openxmlformats.org/officeDocument/2006/relationships/image" Target="../media/image2.emf"/><Relationship Id="rId9" Type="http://schemas.openxmlformats.org/officeDocument/2006/relationships/hyperlink" Target="https://biblics.com/es/biblia/la-biblia-de-las-americas/nuevo-testamento/filipenses/2/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015982C-8CA4-DA93-12DA-7CFE60FB58B6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B8A0ABE-14A2-1DB9-19BA-DCCE8E428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797529" y="170083"/>
            <a:ext cx="1472763" cy="113259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211F7CD-1068-386E-612F-30552F040447}"/>
              </a:ext>
            </a:extLst>
          </p:cNvPr>
          <p:cNvSpPr/>
          <p:nvPr/>
        </p:nvSpPr>
        <p:spPr>
          <a:xfrm>
            <a:off x="10834255" y="1472763"/>
            <a:ext cx="1399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familia espacio y ambiente para la formación afectiva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401966" y="749488"/>
            <a:ext cx="850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afectividad en el camino de la santidad</a:t>
            </a:r>
          </a:p>
        </p:txBody>
      </p:sp>
      <p:pic>
        <p:nvPicPr>
          <p:cNvPr id="1034" name="Picture 10" descr="Un camino a la Santidad">
            <a:extLst>
              <a:ext uri="{FF2B5EF4-FFF2-40B4-BE49-F238E27FC236}">
                <a16:creationId xmlns:a16="http://schemas.microsoft.com/office/drawing/2014/main" id="{A687EDB8-F539-3A46-2C2D-6C5CFD8F8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25" y="2253948"/>
            <a:ext cx="5561064" cy="3620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2550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CF13EC0-1E15-4960-A28D-D693CFE1E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47E2D5F-3A28-45FE-8E6A-56F83AD3D469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CD1775F-7AD0-4078-9A7F-0811429B4E6C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FF2FCEA-A23D-4EDC-86F3-A0BA487F5262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467A895-B844-42B4-84D1-CCE8F07B4D0A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38E85A3-68FF-4FE9-8E24-D6214C5DAAC2}"/>
              </a:ext>
            </a:extLst>
          </p:cNvPr>
          <p:cNvSpPr/>
          <p:nvPr/>
        </p:nvSpPr>
        <p:spPr>
          <a:xfrm>
            <a:off x="10834255" y="1472763"/>
            <a:ext cx="1399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familia espacio y ambiente para la formación afectiva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FF6A9E2-DD1C-4B4C-8AC5-E2A61E40B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797529" y="170083"/>
            <a:ext cx="1472763" cy="113259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ECE771E-0D6B-4316-BBD1-6A101388325E}"/>
              </a:ext>
            </a:extLst>
          </p:cNvPr>
          <p:cNvSpPr txBox="1"/>
          <p:nvPr/>
        </p:nvSpPr>
        <p:spPr>
          <a:xfrm>
            <a:off x="4353817" y="657283"/>
            <a:ext cx="6168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REFLEXIÓN:</a:t>
            </a:r>
          </a:p>
        </p:txBody>
      </p:sp>
      <p:pic>
        <p:nvPicPr>
          <p:cNvPr id="5122" name="Picture 2" descr="Top Reflexion Pap Stickers for Android &amp; iOS | Gfycat">
            <a:extLst>
              <a:ext uri="{FF2B5EF4-FFF2-40B4-BE49-F238E27FC236}">
                <a16:creationId xmlns:a16="http://schemas.microsoft.com/office/drawing/2014/main" id="{791FA8B1-DACB-4FD1-8ECA-4134F0CA8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42" y="4662641"/>
            <a:ext cx="1889467" cy="18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F177170A-7CDC-416D-85B3-E43A52D51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610" y="1057393"/>
            <a:ext cx="10099648" cy="388077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afectividad la entendemos como la resonancia en la conciencia del hombre sea de su relación existencial con el ambiente, sea de su estado vital.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nos hace desearlo a través de nuestros afectos, de nuestras inclinaciones y de nuestros pensamientos y deseos </a:t>
            </a:r>
            <a:r>
              <a:rPr lang="es-MX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más íntimos.</a:t>
            </a:r>
            <a:endParaRPr lang="es-MX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Dios nos ama y nos mueve a amarlo y a medida que vamos recorriendo nuestra vida espiritual nos hace amarlo </a:t>
            </a:r>
            <a:r>
              <a:rPr lang="es-MX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más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Cristo se manifiesta no </a:t>
            </a:r>
            <a:r>
              <a:rPr lang="es-MX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sólo 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rostro de Dios, sino también la perfección del </a:t>
            </a:r>
            <a:r>
              <a:rPr lang="es-MX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hombre.</a:t>
            </a:r>
            <a:endParaRPr lang="es-MX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Cristo, el cristiano se sabe comprendido y querido por Dios, “Si alguno </a:t>
            </a:r>
            <a:r>
              <a:rPr lang="es-MX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está 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cansado y </a:t>
            </a:r>
            <a:r>
              <a:rPr lang="es-MX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agobiado, 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venga a mi y yo lo aliviare”.</a:t>
            </a:r>
          </a:p>
          <a:p>
            <a:pPr>
              <a:buFont typeface="Wingdings" panose="05000000000000000000" pitchFamily="2" charset="2"/>
              <a:buChar char="Ø"/>
            </a:pPr>
            <a:endParaRPr lang="es-MX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s-MX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s-MX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s-MX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142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CF13EC0-1E15-4960-A28D-D693CFE1E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47E2D5F-3A28-45FE-8E6A-56F83AD3D469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CD1775F-7AD0-4078-9A7F-0811429B4E6C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FF2FCEA-A23D-4EDC-86F3-A0BA487F5262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467A895-B844-42B4-84D1-CCE8F07B4D0A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38E85A3-68FF-4FE9-8E24-D6214C5DAAC2}"/>
              </a:ext>
            </a:extLst>
          </p:cNvPr>
          <p:cNvSpPr/>
          <p:nvPr/>
        </p:nvSpPr>
        <p:spPr>
          <a:xfrm>
            <a:off x="10834255" y="1472763"/>
            <a:ext cx="1399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familia espacio y ambiente para la formación afectiva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FF6A9E2-DD1C-4B4C-8AC5-E2A61E40B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797529" y="170083"/>
            <a:ext cx="1472763" cy="113259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ECE771E-0D6B-4316-BBD1-6A101388325E}"/>
              </a:ext>
            </a:extLst>
          </p:cNvPr>
          <p:cNvSpPr txBox="1"/>
          <p:nvPr/>
        </p:nvSpPr>
        <p:spPr>
          <a:xfrm>
            <a:off x="1830761" y="734066"/>
            <a:ext cx="6168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REFLEXIÓN:</a:t>
            </a:r>
          </a:p>
        </p:txBody>
      </p:sp>
      <p:pic>
        <p:nvPicPr>
          <p:cNvPr id="5122" name="Picture 2" descr="Top Reflexion Pap Stickers for Android &amp; iOS | Gfycat">
            <a:extLst>
              <a:ext uri="{FF2B5EF4-FFF2-40B4-BE49-F238E27FC236}">
                <a16:creationId xmlns:a16="http://schemas.microsoft.com/office/drawing/2014/main" id="{791FA8B1-DACB-4FD1-8ECA-4134F0CA8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42" y="4662641"/>
            <a:ext cx="1889467" cy="18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ADEC08FD-20EA-406B-9750-A7A358C5C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610" y="1347896"/>
            <a:ext cx="10099648" cy="388077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es invitado a imitar sus sentimientos, “aprendan de mi que soy manso y humilde de corazón”.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Vivir la santidad por la acción de la gracia que actúa en nosotros.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papa Francisco exalta su gusto en contemplar la santidad en el amor de los Padres de familia a sus hijos, la experiencia cotidiana nos muestra como existen padres que atienden y aman profundamente a </a:t>
            </a:r>
            <a:r>
              <a:rPr lang="es-MX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sus</a:t>
            </a:r>
            <a:r>
              <a:rPr lang="es-MX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hijos.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padres de familia están llamados a </a:t>
            </a:r>
            <a:r>
              <a:rPr lang="es-MX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ofrecer 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cariño de calidad, ha buscar maneras concretas para estar con </a:t>
            </a:r>
            <a:r>
              <a:rPr lang="es-MX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hijos de manera que sientan que son muy amados.</a:t>
            </a:r>
          </a:p>
          <a:p>
            <a:pPr>
              <a:buFont typeface="Wingdings" panose="05000000000000000000" pitchFamily="2" charset="2"/>
              <a:buChar char="Ø"/>
            </a:pPr>
            <a:endParaRPr lang="es-MX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s-MX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s-MX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s-MX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756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CF13EC0-1E15-4960-A28D-D693CFE1E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47E2D5F-3A28-45FE-8E6A-56F83AD3D469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CD1775F-7AD0-4078-9A7F-0811429B4E6C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FF2FCEA-A23D-4EDC-86F3-A0BA487F5262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467A895-B844-42B4-84D1-CCE8F07B4D0A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38E85A3-68FF-4FE9-8E24-D6214C5DAAC2}"/>
              </a:ext>
            </a:extLst>
          </p:cNvPr>
          <p:cNvSpPr/>
          <p:nvPr/>
        </p:nvSpPr>
        <p:spPr>
          <a:xfrm>
            <a:off x="10834255" y="1472763"/>
            <a:ext cx="1399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familia espacio y ambiente para la formación afectiva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0CC35F0-A0D1-4E44-BA3B-69489C3C9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797529" y="170083"/>
            <a:ext cx="1472763" cy="113259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D3AB7D8-456B-432C-8371-2A3169176316}"/>
              </a:ext>
            </a:extLst>
          </p:cNvPr>
          <p:cNvSpPr txBox="1"/>
          <p:nvPr/>
        </p:nvSpPr>
        <p:spPr>
          <a:xfrm>
            <a:off x="1577648" y="808164"/>
            <a:ext cx="866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es-ES" sz="2400" dirty="0"/>
              <a:t>NOS COMPROMETEMOS HA VIVIR LO APRENDIDO</a:t>
            </a:r>
            <a:endParaRPr lang="es-MX" sz="2400" dirty="0"/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7FF0FD0A-4261-4B08-A022-73EF399C0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344619"/>
              </p:ext>
            </p:extLst>
          </p:nvPr>
        </p:nvGraphicFramePr>
        <p:xfrm>
          <a:off x="1291959" y="1671011"/>
          <a:ext cx="8663631" cy="402336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887877">
                  <a:extLst>
                    <a:ext uri="{9D8B030D-6E8A-4147-A177-3AD203B41FA5}">
                      <a16:colId xmlns:a16="http://schemas.microsoft.com/office/drawing/2014/main" val="3667523932"/>
                    </a:ext>
                  </a:extLst>
                </a:gridCol>
                <a:gridCol w="2887877">
                  <a:extLst>
                    <a:ext uri="{9D8B030D-6E8A-4147-A177-3AD203B41FA5}">
                      <a16:colId xmlns:a16="http://schemas.microsoft.com/office/drawing/2014/main" val="2226374015"/>
                    </a:ext>
                  </a:extLst>
                </a:gridCol>
                <a:gridCol w="2887877">
                  <a:extLst>
                    <a:ext uri="{9D8B030D-6E8A-4147-A177-3AD203B41FA5}">
                      <a16:colId xmlns:a16="http://schemas.microsoft.com/office/drawing/2014/main" val="21431828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Expresiones de afectividad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Tomando en cuenta la expresión de afectividad, me comprometo a: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Si cumplo con el </a:t>
                      </a:r>
                      <a:r>
                        <a:rPr lang="es-MX" dirty="0" smtClean="0"/>
                        <a:t>compromiso,  cómo </a:t>
                      </a:r>
                      <a:r>
                        <a:rPr lang="es-MX" dirty="0"/>
                        <a:t>me </a:t>
                      </a:r>
                      <a:r>
                        <a:rPr lang="es-MX" dirty="0" smtClean="0"/>
                        <a:t>ayudará </a:t>
                      </a:r>
                      <a:r>
                        <a:rPr lang="es-MX" dirty="0"/>
                        <a:t>a seguir en el camino de la santidad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39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dirty="0"/>
                        <a:t>En el amor de Dios</a:t>
                      </a:r>
                    </a:p>
                    <a:p>
                      <a:pPr algn="just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961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dirty="0"/>
                        <a:t>En el </a:t>
                      </a:r>
                      <a:r>
                        <a:rPr lang="es-MX" dirty="0" smtClean="0"/>
                        <a:t>amor </a:t>
                      </a:r>
                      <a:r>
                        <a:rPr lang="es-MX" dirty="0"/>
                        <a:t>de mis </a:t>
                      </a:r>
                      <a:r>
                        <a:rPr lang="es-MX" dirty="0" smtClean="0"/>
                        <a:t>padres</a:t>
                      </a:r>
                      <a:endParaRPr lang="es-MX" dirty="0"/>
                    </a:p>
                    <a:p>
                      <a:pPr algn="just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847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dirty="0"/>
                        <a:t>En el perdón de quienes he ofendido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46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dirty="0"/>
                        <a:t>En la Violencia (humillaciones, maltrato, golpes, etc.)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199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6982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CF13EC0-1E15-4960-A28D-D693CFE1E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47E2D5F-3A28-45FE-8E6A-56F83AD3D469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CD1775F-7AD0-4078-9A7F-0811429B4E6C}"/>
              </a:ext>
            </a:extLst>
          </p:cNvPr>
          <p:cNvSpPr txBox="1"/>
          <p:nvPr/>
        </p:nvSpPr>
        <p:spPr>
          <a:xfrm>
            <a:off x="0" y="6240640"/>
            <a:ext cx="3275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FF2FCEA-A23D-4EDC-86F3-A0BA487F5262}"/>
              </a:ext>
            </a:extLst>
          </p:cNvPr>
          <p:cNvSpPr txBox="1"/>
          <p:nvPr/>
        </p:nvSpPr>
        <p:spPr>
          <a:xfrm>
            <a:off x="245541" y="6438888"/>
            <a:ext cx="2036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Diócesis de Apatzingán, Morelia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467A895-B844-42B4-84D1-CCE8F07B4D0A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38E85A3-68FF-4FE9-8E24-D6214C5DAAC2}"/>
              </a:ext>
            </a:extLst>
          </p:cNvPr>
          <p:cNvSpPr/>
          <p:nvPr/>
        </p:nvSpPr>
        <p:spPr>
          <a:xfrm>
            <a:off x="10834255" y="1472763"/>
            <a:ext cx="1399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familia espacio y ambiente para la formación afectiva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BB337E9-CD25-424B-BFA5-67C821318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797529" y="170083"/>
            <a:ext cx="1472763" cy="113259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60C726C-E77E-4F68-B364-0E00C76FCFD1}"/>
              </a:ext>
            </a:extLst>
          </p:cNvPr>
          <p:cNvSpPr txBox="1"/>
          <p:nvPr/>
        </p:nvSpPr>
        <p:spPr>
          <a:xfrm>
            <a:off x="1577648" y="808164"/>
            <a:ext cx="866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defRPr>
            </a:lvl1pPr>
          </a:lstStyle>
          <a:p>
            <a:pPr algn="ctr"/>
            <a:r>
              <a:rPr lang="es-ES" sz="2400" dirty="0"/>
              <a:t>RECUPEREMOS LO APRENDIDO</a:t>
            </a:r>
            <a:endParaRPr lang="es-MX" sz="2400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69664496-B039-4016-A17A-6FC450481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612" y="1291421"/>
            <a:ext cx="9479540" cy="461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Escribe falso o verdadero según consideres en los siguientes planteamientos:</a:t>
            </a:r>
          </a:p>
          <a:p>
            <a:pPr marL="0" indent="0" algn="ctr">
              <a:buNone/>
            </a:pPr>
            <a:endParaRPr lang="es-MX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s-MX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4384827-73E6-4ECD-BF76-0609530E6EB9}"/>
              </a:ext>
            </a:extLst>
          </p:cNvPr>
          <p:cNvSpPr txBox="1">
            <a:spLocks/>
          </p:cNvSpPr>
          <p:nvPr/>
        </p:nvSpPr>
        <p:spPr>
          <a:xfrm>
            <a:off x="731612" y="1879603"/>
            <a:ext cx="9479540" cy="900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1.- Nada hagan por rivalidad. Ni por vanagloria, sino con humildad, considerando cada cual a los demás como superiores a </a:t>
            </a:r>
            <a:r>
              <a:rPr lang="es-MX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sí </a:t>
            </a:r>
            <a:r>
              <a:rPr lang="es-MX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mismo, buscando cada cual no su propio interés sino el de los demás. Tengan </a:t>
            </a:r>
            <a:r>
              <a:rPr lang="es-MX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entre </a:t>
            </a:r>
            <a:r>
              <a:rPr lang="es-MX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ustedes los mismos sentimientos (Filipenses 2, 1-5)</a:t>
            </a:r>
          </a:p>
          <a:p>
            <a:pPr marL="0" indent="0" algn="just">
              <a:buFont typeface="Wingdings 3" charset="2"/>
              <a:buNone/>
            </a:pPr>
            <a:endParaRPr lang="es-MX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Wingdings 3" charset="2"/>
              <a:buNone/>
            </a:pPr>
            <a:endParaRPr lang="es-MX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34EFC581-1DC8-40A6-AB91-2F9AE14F7409}"/>
              </a:ext>
            </a:extLst>
          </p:cNvPr>
          <p:cNvSpPr txBox="1">
            <a:spLocks/>
          </p:cNvSpPr>
          <p:nvPr/>
        </p:nvSpPr>
        <p:spPr>
          <a:xfrm>
            <a:off x="731612" y="2872204"/>
            <a:ext cx="9479540" cy="900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2.- No me gusta ver la santidad en el pueblo de Dios </a:t>
            </a:r>
            <a:r>
              <a:rPr lang="es-MX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paciente: </a:t>
            </a:r>
            <a:r>
              <a:rPr lang="es-MX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los padres que </a:t>
            </a:r>
            <a:r>
              <a:rPr lang="es-MX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crían </a:t>
            </a:r>
            <a:r>
              <a:rPr lang="es-MX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tanto amor a sus hijos, en esos hombres y mujeres que no trabajan para llevar el pan a su casa, en los enfermos, en las religiosas ancianas que siguen sonriendo. (</a:t>
            </a:r>
            <a:r>
              <a:rPr lang="es-MX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Gaudete</a:t>
            </a:r>
            <a:r>
              <a:rPr lang="es-MX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s-MX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Exultate</a:t>
            </a:r>
            <a:r>
              <a:rPr lang="es-MX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no. 7)</a:t>
            </a:r>
          </a:p>
          <a:p>
            <a:pPr marL="0" indent="0">
              <a:buFont typeface="Wingdings 3" charset="2"/>
              <a:buNone/>
            </a:pPr>
            <a:endParaRPr lang="es-MX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3" charset="2"/>
              <a:buNone/>
            </a:pPr>
            <a:endParaRPr lang="es-MX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6105C099-0E73-4A48-AEBD-D924D40B5C29}"/>
              </a:ext>
            </a:extLst>
          </p:cNvPr>
          <p:cNvSpPr txBox="1">
            <a:spLocks/>
          </p:cNvSpPr>
          <p:nvPr/>
        </p:nvSpPr>
        <p:spPr>
          <a:xfrm>
            <a:off x="731612" y="3863953"/>
            <a:ext cx="9479540" cy="900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3.- Una de las maneras mediante las cuales se expresa la afectividad es el deseo. Según  san Gregorio de Nisa, desde el inicio de la experiencia </a:t>
            </a:r>
            <a:r>
              <a:rPr lang="es-MX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espiritual</a:t>
            </a:r>
            <a:r>
              <a:rPr lang="es-MX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s-MX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afectividad se propone despertar en el alma del  hombre el deseo de Dios.</a:t>
            </a:r>
          </a:p>
          <a:p>
            <a:pPr marL="0" indent="0">
              <a:buFont typeface="Wingdings 3" charset="2"/>
              <a:buNone/>
            </a:pPr>
            <a:endParaRPr lang="es-MX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3" charset="2"/>
              <a:buNone/>
            </a:pPr>
            <a:endParaRPr lang="es-MX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17C9354E-CFC7-46BF-9425-5D2A4F7CE6CA}"/>
              </a:ext>
            </a:extLst>
          </p:cNvPr>
          <p:cNvSpPr txBox="1">
            <a:spLocks/>
          </p:cNvSpPr>
          <p:nvPr/>
        </p:nvSpPr>
        <p:spPr>
          <a:xfrm>
            <a:off x="768646" y="4841723"/>
            <a:ext cx="9479540" cy="581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4.- El  reto para el hombre es no reflejar  en su propia vida el rostro de Cristo a través de su dimensión afectiva, en sus emociones, sentimientos y pasiones.</a:t>
            </a:r>
          </a:p>
          <a:p>
            <a:pPr marL="0" indent="0">
              <a:buFont typeface="Wingdings 3" charset="2"/>
              <a:buNone/>
            </a:pPr>
            <a:endParaRPr lang="es-MX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3" charset="2"/>
              <a:buNone/>
            </a:pPr>
            <a:endParaRPr lang="es-MX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807E8635-6B84-4E65-B8C3-9863B7175F10}"/>
              </a:ext>
            </a:extLst>
          </p:cNvPr>
          <p:cNvSpPr txBox="1">
            <a:spLocks/>
          </p:cNvSpPr>
          <p:nvPr/>
        </p:nvSpPr>
        <p:spPr>
          <a:xfrm>
            <a:off x="768646" y="5522172"/>
            <a:ext cx="9479540" cy="581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5.- Como hombres y mujeres, pero sobre todo, como cristianos, estamos llamados a amar a los hijos y a los padres. De este modo, avanzaremos en nuestra semejanza con Dios.</a:t>
            </a:r>
          </a:p>
          <a:p>
            <a:pPr marL="0" indent="0">
              <a:buFont typeface="Wingdings 3" charset="2"/>
              <a:buNone/>
            </a:pPr>
            <a:endParaRPr lang="es-MX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3" charset="2"/>
              <a:buNone/>
            </a:pPr>
            <a:endParaRPr lang="es-MX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EL TESORO DEL APRENDIZAJE!: GRADO 5">
            <a:extLst>
              <a:ext uri="{FF2B5EF4-FFF2-40B4-BE49-F238E27FC236}">
                <a16:creationId xmlns:a16="http://schemas.microsoft.com/office/drawing/2014/main" id="{B7A69272-A992-4ACC-B90C-BEBA1ACC8D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186" y="4835026"/>
            <a:ext cx="1797136" cy="1797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12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CF13EC0-1E15-4960-A28D-D693CFE1E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47E2D5F-3A28-45FE-8E6A-56F83AD3D469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CD1775F-7AD0-4078-9A7F-0811429B4E6C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FF2FCEA-A23D-4EDC-86F3-A0BA487F5262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467A895-B844-42B4-84D1-CCE8F07B4D0A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38E85A3-68FF-4FE9-8E24-D6214C5DAAC2}"/>
              </a:ext>
            </a:extLst>
          </p:cNvPr>
          <p:cNvSpPr/>
          <p:nvPr/>
        </p:nvSpPr>
        <p:spPr>
          <a:xfrm>
            <a:off x="10834255" y="1472763"/>
            <a:ext cx="1399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familia espacio y ambiente para la formación afectiva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FB8563D-7781-4F49-8B1A-245B77303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797529" y="170083"/>
            <a:ext cx="1472763" cy="113259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80445DB-A73F-4768-8143-8E5299062C7C}"/>
              </a:ext>
            </a:extLst>
          </p:cNvPr>
          <p:cNvSpPr txBox="1"/>
          <p:nvPr/>
        </p:nvSpPr>
        <p:spPr>
          <a:xfrm>
            <a:off x="1563858" y="808164"/>
            <a:ext cx="8663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defRPr>
            </a:lvl1pPr>
          </a:lstStyle>
          <a:p>
            <a:pPr algn="l"/>
            <a:r>
              <a:rPr lang="es-ES" sz="2400" dirty="0"/>
              <a:t>AGRADECEMOS A DIOS LA EXPERIENCIA COMPARTIDA</a:t>
            </a:r>
            <a:endParaRPr lang="es-MX" sz="2400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5C4A3864-DE32-48A7-970F-BCFAF25EA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3389" y="1488945"/>
            <a:ext cx="8596668" cy="3880773"/>
          </a:xfrm>
        </p:spPr>
        <p:txBody>
          <a:bodyPr>
            <a:normAutofit/>
          </a:bodyPr>
          <a:lstStyle/>
          <a:p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el nombre del Padre….</a:t>
            </a:r>
          </a:p>
          <a:p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Pidamos a Dios nos conceda ser mejores personas viviendo nuestros afectos de una manera plena y cada petición decimos; danos siempre de esa agua.</a:t>
            </a:r>
          </a:p>
        </p:txBody>
      </p:sp>
      <p:pic>
        <p:nvPicPr>
          <p:cNvPr id="5122" name="Picture 2" descr="2020/03/30">
            <a:extLst>
              <a:ext uri="{FF2B5EF4-FFF2-40B4-BE49-F238E27FC236}">
                <a16:creationId xmlns:a16="http://schemas.microsoft.com/office/drawing/2014/main" id="{9ABF7797-B63E-4C54-8BC1-7C9A70994F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1" y="3430306"/>
            <a:ext cx="2883224" cy="3008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576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CF13EC0-1E15-4960-A28D-D693CFE1E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47E2D5F-3A28-45FE-8E6A-56F83AD3D469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CD1775F-7AD0-4078-9A7F-0811429B4E6C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FF2FCEA-A23D-4EDC-86F3-A0BA487F5262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467A895-B844-42B4-84D1-CCE8F07B4D0A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38E85A3-68FF-4FE9-8E24-D6214C5DAAC2}"/>
              </a:ext>
            </a:extLst>
          </p:cNvPr>
          <p:cNvSpPr/>
          <p:nvPr/>
        </p:nvSpPr>
        <p:spPr>
          <a:xfrm>
            <a:off x="10834255" y="1472763"/>
            <a:ext cx="1399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familia espacio y ambiente para la formación afectiva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4443893-F775-43E8-81F5-E5D9329A7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797529" y="170083"/>
            <a:ext cx="1472763" cy="113259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614CF13-249D-4B7B-A635-9F92004B7227}"/>
              </a:ext>
            </a:extLst>
          </p:cNvPr>
          <p:cNvSpPr txBox="1"/>
          <p:nvPr/>
        </p:nvSpPr>
        <p:spPr>
          <a:xfrm>
            <a:off x="758656" y="618419"/>
            <a:ext cx="1014227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A una sola </a:t>
            </a:r>
            <a:r>
              <a:rPr lang="es-MX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voz, </a:t>
            </a:r>
            <a:r>
              <a:rPr lang="es-MX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leemos la oración.</a:t>
            </a:r>
          </a:p>
          <a:p>
            <a:pPr algn="just"/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MX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Señor te presento mi vida en tus pies dispuesto a estar bajo tus manos, para que me guíes </a:t>
            </a:r>
            <a:r>
              <a:rPr lang="es-MX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es-MX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todo momento y pueda tomar decisiones correctas que me permitan una </a:t>
            </a:r>
            <a:r>
              <a:rPr lang="es-MX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sana </a:t>
            </a:r>
            <a:r>
              <a:rPr lang="es-MX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MX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fectividad</a:t>
            </a:r>
            <a:r>
              <a:rPr lang="es-MX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s-MX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Señor te pido que me ayudes a controlar mis emociones en especial aquellas que me dañan, lastiman a los demás y destruyen la paz, como lo son la ira, el resentimiento, el odio, la amargura y arrogancia.</a:t>
            </a:r>
          </a:p>
          <a:p>
            <a:pPr marL="0" indent="0" algn="just">
              <a:buNone/>
            </a:pPr>
            <a:endParaRPr lang="es-MX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MX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el </a:t>
            </a:r>
            <a:r>
              <a:rPr lang="es-MX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Espíritu </a:t>
            </a:r>
            <a:r>
              <a:rPr lang="es-MX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MX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anto </a:t>
            </a:r>
            <a:r>
              <a:rPr lang="es-MX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comience a obrar en </a:t>
            </a:r>
            <a:r>
              <a:rPr lang="es-MX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 </a:t>
            </a:r>
            <a:r>
              <a:rPr lang="es-MX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que mis afectos cada día sean </a:t>
            </a:r>
            <a:r>
              <a:rPr lang="es-MX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más </a:t>
            </a:r>
            <a:r>
              <a:rPr lang="es-MX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parecidos a los de Jesús y mi vida afectiva me permita caminar en la santidad.</a:t>
            </a:r>
          </a:p>
          <a:p>
            <a:pPr marL="0" indent="0" algn="just">
              <a:buNone/>
            </a:pPr>
            <a:endParaRPr lang="es-MX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MX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Padre yo se que </a:t>
            </a:r>
            <a:r>
              <a:rPr lang="es-MX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tú </a:t>
            </a:r>
            <a:r>
              <a:rPr lang="es-MX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escuchas mi oración y me concederás la templanza y la mansedumbre para recuperar y fortalecer mi salud emocional que tanto necesito.</a:t>
            </a:r>
          </a:p>
          <a:p>
            <a:pPr marL="0" indent="0" algn="just">
              <a:buNone/>
            </a:pPr>
            <a:endParaRPr lang="es-MX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MX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Gracias por lo que </a:t>
            </a:r>
            <a:r>
              <a:rPr lang="es-MX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harás </a:t>
            </a:r>
            <a:r>
              <a:rPr lang="es-MX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mi vida, gracias porque </a:t>
            </a:r>
            <a:r>
              <a:rPr lang="es-MX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Tú </a:t>
            </a:r>
            <a:r>
              <a:rPr lang="es-MX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 has oído. Señor gracias por tu sangre que me redime del pecado y me lleva a lugares frescos de amor y abundancia. Gracias por tu gran misericordia.</a:t>
            </a:r>
          </a:p>
          <a:p>
            <a:pPr marL="0" indent="0" algn="just">
              <a:buNone/>
            </a:pPr>
            <a:r>
              <a:rPr lang="es-MX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1134898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CF13EC0-1E15-4960-A28D-D693CFE1E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47E2D5F-3A28-45FE-8E6A-56F83AD3D469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CD1775F-7AD0-4078-9A7F-0811429B4E6C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FF2FCEA-A23D-4EDC-86F3-A0BA487F5262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467A895-B844-42B4-84D1-CCE8F07B4D0A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38E85A3-68FF-4FE9-8E24-D6214C5DAAC2}"/>
              </a:ext>
            </a:extLst>
          </p:cNvPr>
          <p:cNvSpPr/>
          <p:nvPr/>
        </p:nvSpPr>
        <p:spPr>
          <a:xfrm>
            <a:off x="10834255" y="1472763"/>
            <a:ext cx="1399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familia espacio y ambiente para la formación afectiva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E1A9C76-D16C-4887-ADDA-F4F7833F3B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797529" y="170083"/>
            <a:ext cx="1472763" cy="1132597"/>
          </a:xfrm>
          <a:prstGeom prst="rect">
            <a:avLst/>
          </a:prstGeom>
        </p:spPr>
      </p:pic>
      <p:pic>
        <p:nvPicPr>
          <p:cNvPr id="2" name="padre nuestro cantado">
            <a:hlinkClick r:id="" action="ppaction://media"/>
            <a:extLst>
              <a:ext uri="{FF2B5EF4-FFF2-40B4-BE49-F238E27FC236}">
                <a16:creationId xmlns:a16="http://schemas.microsoft.com/office/drawing/2014/main" id="{E88389BA-DF6A-4D45-9708-4153849458A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4246" y="903998"/>
            <a:ext cx="9348080" cy="5257891"/>
          </a:xfrm>
        </p:spPr>
      </p:pic>
    </p:spTree>
    <p:extLst>
      <p:ext uri="{BB962C8B-B14F-4D97-AF65-F5344CB8AC3E}">
        <p14:creationId xmlns:p14="http://schemas.microsoft.com/office/powerpoint/2010/main" val="324749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CF13EC0-1E15-4960-A28D-D693CFE1E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47E2D5F-3A28-45FE-8E6A-56F83AD3D469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CD1775F-7AD0-4078-9A7F-0811429B4E6C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FF2FCEA-A23D-4EDC-86F3-A0BA487F5262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467A895-B844-42B4-84D1-CCE8F07B4D0A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38E85A3-68FF-4FE9-8E24-D6214C5DAAC2}"/>
              </a:ext>
            </a:extLst>
          </p:cNvPr>
          <p:cNvSpPr/>
          <p:nvPr/>
        </p:nvSpPr>
        <p:spPr>
          <a:xfrm>
            <a:off x="10834255" y="1472763"/>
            <a:ext cx="1399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familia espacio y ambiente para la formación afectiva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D762F80-63FE-464B-9C52-7AFB7326F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797529" y="170083"/>
            <a:ext cx="1472763" cy="1132597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DDCAEC51-A446-4A42-9897-33E2BCBA49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785" y="777182"/>
            <a:ext cx="6647788" cy="4985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racias Sticker by PHcreativa for iOS &amp; Android | GIPHY">
            <a:extLst>
              <a:ext uri="{FF2B5EF4-FFF2-40B4-BE49-F238E27FC236}">
                <a16:creationId xmlns:a16="http://schemas.microsoft.com/office/drawing/2014/main" id="{DB2DADDC-51C3-4B89-AE6D-719E48C504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455" y="3247697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30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CF13EC0-1E15-4960-A28D-D693CFE1E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47E2D5F-3A28-45FE-8E6A-56F83AD3D469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CD1775F-7AD0-4078-9A7F-0811429B4E6C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FF2FCEA-A23D-4EDC-86F3-A0BA487F5262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467A895-B844-42B4-84D1-CCE8F07B4D0A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38E85A3-68FF-4FE9-8E24-D6214C5DAAC2}"/>
              </a:ext>
            </a:extLst>
          </p:cNvPr>
          <p:cNvSpPr/>
          <p:nvPr/>
        </p:nvSpPr>
        <p:spPr>
          <a:xfrm>
            <a:off x="10834255" y="1472763"/>
            <a:ext cx="1399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familia espacio y ambiente para la formación afectiva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9D9A8C4-A34D-4ADE-A7F1-0E87C94BB8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797529" y="170083"/>
            <a:ext cx="1472763" cy="1132597"/>
          </a:xfrm>
          <a:prstGeom prst="rect">
            <a:avLst/>
          </a:prstGeom>
        </p:spPr>
      </p:pic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A5513CA0-2918-4A30-B940-D9CAEA30A88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6231" y="623421"/>
            <a:ext cx="7386595" cy="5657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B5C7451-6B03-4BFD-B2B9-80A7FD762C60}"/>
              </a:ext>
            </a:extLst>
          </p:cNvPr>
          <p:cNvSpPr txBox="1"/>
          <p:nvPr/>
        </p:nvSpPr>
        <p:spPr>
          <a:xfrm>
            <a:off x="671084" y="623421"/>
            <a:ext cx="97864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Oremos todos</a:t>
            </a:r>
          </a:p>
          <a:p>
            <a:pPr algn="just"/>
            <a:endParaRPr lang="es-MX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33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no Con Crucifijo Y La Luz En Fondo Del Corazón Imagen de archivo - Imagen  de cristo, please: 65930431">
            <a:extLst>
              <a:ext uri="{FF2B5EF4-FFF2-40B4-BE49-F238E27FC236}">
                <a16:creationId xmlns:a16="http://schemas.microsoft.com/office/drawing/2014/main" id="{9FB2CC12-5B62-4133-A617-5FC94CAAE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  <a14:imgEffect>
                      <a14:brightnessContrast bright="17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619" y="487432"/>
            <a:ext cx="6779755" cy="5686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CF13EC0-1E15-4960-A28D-D693CFE1E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47E2D5F-3A28-45FE-8E6A-56F83AD3D469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CD1775F-7AD0-4078-9A7F-0811429B4E6C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FF2FCEA-A23D-4EDC-86F3-A0BA487F5262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467A895-B844-42B4-84D1-CCE8F07B4D0A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38E85A3-68FF-4FE9-8E24-D6214C5DAAC2}"/>
              </a:ext>
            </a:extLst>
          </p:cNvPr>
          <p:cNvSpPr/>
          <p:nvPr/>
        </p:nvSpPr>
        <p:spPr>
          <a:xfrm>
            <a:off x="10834255" y="1472763"/>
            <a:ext cx="1399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familia espacio y ambiente para la formación afectiva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43BF2D4-5A24-4EC9-84FA-A63C1D8D5763}"/>
              </a:ext>
            </a:extLst>
          </p:cNvPr>
          <p:cNvSpPr txBox="1"/>
          <p:nvPr/>
        </p:nvSpPr>
        <p:spPr>
          <a:xfrm>
            <a:off x="1038839" y="793602"/>
            <a:ext cx="89088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atin typeface="Cooper Black" panose="0208090404030B020404" pitchFamily="18" charset="0"/>
              </a:rPr>
              <a:t>LEMA:</a:t>
            </a:r>
          </a:p>
          <a:p>
            <a:pPr algn="ctr"/>
            <a:r>
              <a:rPr lang="es-MX" sz="4400" dirty="0">
                <a:latin typeface="Cooper Black" panose="0208090404030B020404" pitchFamily="18" charset="0"/>
              </a:rPr>
              <a:t>“Aprendan de mi, que soy manso y humilde de corazón”</a:t>
            </a:r>
            <a:r>
              <a:rPr lang="es-MX" sz="4800" dirty="0">
                <a:latin typeface="Cooper Black" panose="0208090404030B020404" pitchFamily="18" charset="0"/>
              </a:rPr>
              <a:t>. </a:t>
            </a:r>
            <a:endParaRPr lang="en-US" sz="4800" dirty="0">
              <a:latin typeface="Cooper Black" panose="0208090404030B0204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9E5695C-50D6-47CA-B0C1-6166925BD5FC}"/>
              </a:ext>
            </a:extLst>
          </p:cNvPr>
          <p:cNvSpPr txBox="1"/>
          <p:nvPr/>
        </p:nvSpPr>
        <p:spPr>
          <a:xfrm>
            <a:off x="713382" y="3141301"/>
            <a:ext cx="102542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>
                <a:latin typeface="Book Antiqua" panose="02040602050305030304" pitchFamily="18" charset="0"/>
              </a:rPr>
              <a:t>En nuestra condición de hombres y mujeres creados por Dios 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manifestamos</a:t>
            </a:r>
            <a:r>
              <a:rPr lang="es-MX" sz="2400" b="1" dirty="0">
                <a:latin typeface="Book Antiqua" panose="02040602050305030304" pitchFamily="18" charset="0"/>
              </a:rPr>
              <a:t> nuestro ser a través de nuestros afectos. El misterio de Cristo da dirección y finalidad salvica a todos nuestros afectos, ahora pretendemos acercarnos en esta reflexión sobre la importancia de nuestros </a:t>
            </a:r>
            <a:r>
              <a:rPr lang="es-MX" sz="2400" b="1" dirty="0" smtClean="0">
                <a:latin typeface="Book Antiqua" panose="02040602050305030304" pitchFamily="18" charset="0"/>
              </a:rPr>
              <a:t>afectos y </a:t>
            </a:r>
            <a:r>
              <a:rPr lang="es-MX" sz="2400" b="1" dirty="0">
                <a:latin typeface="Book Antiqua" panose="02040602050305030304" pitchFamily="18" charset="0"/>
              </a:rPr>
              <a:t>como la expresión sana de los mismos se convierte en camino de santidad para el cristiano y aquel que </a:t>
            </a:r>
            <a:r>
              <a:rPr lang="es-MX" sz="2400" b="1" dirty="0" smtClean="0">
                <a:latin typeface="Book Antiqua" panose="02040602050305030304" pitchFamily="18" charset="0"/>
              </a:rPr>
              <a:t>quiera </a:t>
            </a:r>
            <a:r>
              <a:rPr lang="es-MX" sz="2400" b="1" dirty="0">
                <a:latin typeface="Book Antiqua" panose="02040602050305030304" pitchFamily="18" charset="0"/>
              </a:rPr>
              <a:t>vivir al ideal cristino.</a:t>
            </a:r>
            <a:endParaRPr lang="en-US" sz="2400" b="1" dirty="0">
              <a:latin typeface="Book Antiqua" panose="0204060205030503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520DA8D-D3D2-4DCD-857C-D9D7D9ECB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797529" y="170083"/>
            <a:ext cx="1472763" cy="113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8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CF13EC0-1E15-4960-A28D-D693CFE1E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47E2D5F-3A28-45FE-8E6A-56F83AD3D469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CD1775F-7AD0-4078-9A7F-0811429B4E6C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FF2FCEA-A23D-4EDC-86F3-A0BA487F5262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467A895-B844-42B4-84D1-CCE8F07B4D0A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38E85A3-68FF-4FE9-8E24-D6214C5DAAC2}"/>
              </a:ext>
            </a:extLst>
          </p:cNvPr>
          <p:cNvSpPr/>
          <p:nvPr/>
        </p:nvSpPr>
        <p:spPr>
          <a:xfrm>
            <a:off x="10834255" y="1472763"/>
            <a:ext cx="1399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familia espacio y ambiente para la formación afectiva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E7EDE1C-F96D-472B-8D31-A35CC2E9E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797529" y="170083"/>
            <a:ext cx="1472763" cy="113259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CD8C784-AD37-45C4-8B62-9C766FE6F99E}"/>
              </a:ext>
            </a:extLst>
          </p:cNvPr>
          <p:cNvSpPr txBox="1"/>
          <p:nvPr/>
        </p:nvSpPr>
        <p:spPr>
          <a:xfrm>
            <a:off x="404985" y="885328"/>
            <a:ext cx="1011065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ORACIÓN</a:t>
            </a:r>
          </a:p>
          <a:p>
            <a:pPr algn="ctr"/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Nada te </a:t>
            </a:r>
            <a:r>
              <a:rPr lang="es-MX" sz="2400" b="1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turbe,</a:t>
            </a:r>
            <a:endParaRPr lang="es-MX" sz="24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Nada te </a:t>
            </a:r>
            <a:r>
              <a:rPr lang="es-MX" sz="2400" b="1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espante,</a:t>
            </a:r>
            <a:endParaRPr lang="es-MX" sz="24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Todo se </a:t>
            </a:r>
            <a:r>
              <a:rPr lang="es-MX" sz="2400" b="1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pasa,</a:t>
            </a:r>
            <a:endParaRPr lang="es-MX" sz="24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Dios no se muda,</a:t>
            </a:r>
          </a:p>
          <a:p>
            <a:pPr algn="ctr"/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La Paciencia </a:t>
            </a:r>
          </a:p>
          <a:p>
            <a:pPr algn="ctr"/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Todo lo </a:t>
            </a:r>
            <a:r>
              <a:rPr lang="es-MX" sz="2400" b="1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alcanza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;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Quien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a Dios tiene</a:t>
            </a:r>
          </a:p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Nada le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falta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: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Solo Dios basta.</a:t>
            </a:r>
          </a:p>
          <a:p>
            <a:pPr algn="ctr"/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Eleva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el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pensamiento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,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Al Cielo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sube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,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Por nada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te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acongojes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. </a:t>
            </a:r>
          </a:p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Nada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te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turbe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.</a:t>
            </a:r>
          </a:p>
          <a:p>
            <a:pPr algn="ctr"/>
            <a:endParaRPr lang="en-US" sz="2400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algn="r"/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(Santa Teresa)</a:t>
            </a:r>
          </a:p>
        </p:txBody>
      </p:sp>
    </p:spTree>
    <p:extLst>
      <p:ext uri="{BB962C8B-B14F-4D97-AF65-F5344CB8AC3E}">
        <p14:creationId xmlns:p14="http://schemas.microsoft.com/office/powerpoint/2010/main" val="3810032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EAC030B7-FF0E-412D-84DA-530B856F4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4986" y="1211909"/>
            <a:ext cx="9625913" cy="3880773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es-MX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María y Pedro tiene un año de novios, son jóvenes y con el tiempo le ha querido expresar todo su cariño a </a:t>
            </a:r>
            <a:r>
              <a:rPr lang="es-MX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María</a:t>
            </a:r>
            <a:r>
              <a:rPr lang="es-MX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0"/>
              </a:spcBef>
            </a:pPr>
            <a:r>
              <a:rPr lang="es-MX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Desde niña, </a:t>
            </a:r>
            <a:r>
              <a:rPr lang="es-MX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María </a:t>
            </a:r>
            <a:r>
              <a:rPr lang="es-MX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 sido siempre </a:t>
            </a:r>
            <a:r>
              <a:rPr lang="es-MX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retraída, </a:t>
            </a:r>
            <a:r>
              <a:rPr lang="es-MX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tímida y a la vez reactiva.</a:t>
            </a:r>
          </a:p>
          <a:p>
            <a:pPr algn="just">
              <a:spcBef>
                <a:spcPts val="0"/>
              </a:spcBef>
            </a:pPr>
            <a:r>
              <a:rPr lang="es-MX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Tiene la oportunidad de conocer el amor de su vida, por lo que su frialdad y </a:t>
            </a:r>
            <a:r>
              <a:rPr lang="es-MX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vacíos </a:t>
            </a:r>
            <a:r>
              <a:rPr lang="es-MX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afectivos están poniendo en peligro su relación.</a:t>
            </a:r>
          </a:p>
          <a:p>
            <a:pPr algn="just">
              <a:spcBef>
                <a:spcPts val="0"/>
              </a:spcBef>
            </a:pPr>
            <a:r>
              <a:rPr lang="es-MX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paciencia de pedro comienza a cambiar en </a:t>
            </a:r>
            <a:r>
              <a:rPr lang="es-MX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María </a:t>
            </a:r>
            <a:r>
              <a:rPr lang="es-MX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va </a:t>
            </a:r>
            <a:r>
              <a:rPr lang="es-MX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sintiendo </a:t>
            </a:r>
            <a:r>
              <a:rPr lang="es-MX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 diferente en su relación, y se va abriendo a la </a:t>
            </a:r>
            <a:r>
              <a:rPr lang="es-MX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posibilidad </a:t>
            </a:r>
            <a:r>
              <a:rPr lang="es-MX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vivir el amor.</a:t>
            </a:r>
          </a:p>
          <a:p>
            <a:pPr algn="just"/>
            <a:endParaRPr lang="es-MX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MX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MX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MX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MX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CF13EC0-1E15-4960-A28D-D693CFE1E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47E2D5F-3A28-45FE-8E6A-56F83AD3D469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CD1775F-7AD0-4078-9A7F-0811429B4E6C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FF2FCEA-A23D-4EDC-86F3-A0BA487F5262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467A895-B844-42B4-84D1-CCE8F07B4D0A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38E85A3-68FF-4FE9-8E24-D6214C5DAAC2}"/>
              </a:ext>
            </a:extLst>
          </p:cNvPr>
          <p:cNvSpPr/>
          <p:nvPr/>
        </p:nvSpPr>
        <p:spPr>
          <a:xfrm>
            <a:off x="10834255" y="1472763"/>
            <a:ext cx="1399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familia espacio y ambiente para la formación afectiva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C7CF8E4-722E-444A-BCD1-E9A87ECB9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797529" y="170083"/>
            <a:ext cx="1472763" cy="1132597"/>
          </a:xfrm>
          <a:prstGeom prst="rect">
            <a:avLst/>
          </a:prstGeom>
        </p:spPr>
      </p:pic>
      <p:pic>
        <p:nvPicPr>
          <p:cNvPr id="2052" name="Picture 4" descr="Los detalles del matrimonio | Ideas matrimonio">
            <a:extLst>
              <a:ext uri="{FF2B5EF4-FFF2-40B4-BE49-F238E27FC236}">
                <a16:creationId xmlns:a16="http://schemas.microsoft.com/office/drawing/2014/main" id="{F8625FDB-F811-4033-9E2F-5AB60D059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227" y="4526835"/>
            <a:ext cx="3260494" cy="2173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94659BD-DFCB-4FC1-A6E6-735EAF1A98FD}"/>
              </a:ext>
            </a:extLst>
          </p:cNvPr>
          <p:cNvSpPr txBox="1"/>
          <p:nvPr/>
        </p:nvSpPr>
        <p:spPr>
          <a:xfrm>
            <a:off x="2446785" y="734066"/>
            <a:ext cx="6168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ANALIZEMOS NUESTRA REALIDAD</a:t>
            </a:r>
          </a:p>
        </p:txBody>
      </p:sp>
    </p:spTree>
    <p:extLst>
      <p:ext uri="{BB962C8B-B14F-4D97-AF65-F5344CB8AC3E}">
        <p14:creationId xmlns:p14="http://schemas.microsoft.com/office/powerpoint/2010/main" val="4232364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EAC030B7-FF0E-412D-84DA-530B856F4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779" y="1280651"/>
            <a:ext cx="9697911" cy="3880773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es-MX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su casa ha aprendido las lecciones básicas del cristiano, pero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s-MX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MX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s-MX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relación con Dios es mínima.</a:t>
            </a:r>
          </a:p>
          <a:p>
            <a:pPr algn="just">
              <a:spcBef>
                <a:spcPts val="0"/>
              </a:spcBef>
            </a:pPr>
            <a:r>
              <a:rPr lang="es-MX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Pedro ha recibido la formación </a:t>
            </a:r>
            <a:r>
              <a:rPr lang="es-MX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más </a:t>
            </a:r>
            <a:r>
              <a:rPr lang="es-MX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completa en la fe por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s-MX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parte de su familia.</a:t>
            </a:r>
          </a:p>
          <a:p>
            <a:pPr algn="just">
              <a:spcBef>
                <a:spcPts val="0"/>
              </a:spcBef>
            </a:pPr>
            <a:r>
              <a:rPr lang="es-MX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María </a:t>
            </a:r>
            <a:r>
              <a:rPr lang="es-MX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el tiempo </a:t>
            </a:r>
            <a:r>
              <a:rPr lang="es-MX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 aprendido </a:t>
            </a:r>
            <a:r>
              <a:rPr lang="es-MX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abrirse a la experiencia de Dios, </a:t>
            </a:r>
            <a:endParaRPr lang="es-MX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s-MX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aceptando a ir a los grupos de Jóvenes</a:t>
            </a:r>
          </a:p>
          <a:p>
            <a:pPr algn="just">
              <a:spcBef>
                <a:spcPts val="0"/>
              </a:spcBef>
            </a:pPr>
            <a:r>
              <a:rPr lang="es-MX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 tenido </a:t>
            </a:r>
            <a:r>
              <a:rPr lang="es-MX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oportunidad de sentirse amada incondicionalmente por Dios y sanar sus heridas emocionales.</a:t>
            </a:r>
          </a:p>
          <a:p>
            <a:pPr algn="just"/>
            <a:endParaRPr lang="es-MX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MX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MX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MX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MX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CF13EC0-1E15-4960-A28D-D693CFE1E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47E2D5F-3A28-45FE-8E6A-56F83AD3D469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CD1775F-7AD0-4078-9A7F-0811429B4E6C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FF2FCEA-A23D-4EDC-86F3-A0BA487F5262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467A895-B844-42B4-84D1-CCE8F07B4D0A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38E85A3-68FF-4FE9-8E24-D6214C5DAAC2}"/>
              </a:ext>
            </a:extLst>
          </p:cNvPr>
          <p:cNvSpPr/>
          <p:nvPr/>
        </p:nvSpPr>
        <p:spPr>
          <a:xfrm>
            <a:off x="10834255" y="1472763"/>
            <a:ext cx="1399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familia espacio y ambiente para la formación afectiva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C7CF8E4-722E-444A-BCD1-E9A87ECB9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797529" y="170083"/>
            <a:ext cx="1472763" cy="113259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86C889E-CE6D-4928-84B6-40E500A73437}"/>
              </a:ext>
            </a:extLst>
          </p:cNvPr>
          <p:cNvSpPr txBox="1"/>
          <p:nvPr/>
        </p:nvSpPr>
        <p:spPr>
          <a:xfrm>
            <a:off x="2446785" y="734066"/>
            <a:ext cx="6168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ANALIZEMOS NUESTRA REALIDAD</a:t>
            </a:r>
          </a:p>
        </p:txBody>
      </p:sp>
      <p:pic>
        <p:nvPicPr>
          <p:cNvPr id="14" name="Picture 4" descr="Los detalles del matrimonio | Ideas matrimonio">
            <a:extLst>
              <a:ext uri="{FF2B5EF4-FFF2-40B4-BE49-F238E27FC236}">
                <a16:creationId xmlns:a16="http://schemas.microsoft.com/office/drawing/2014/main" id="{AF7F1C56-ADEC-42D9-A86F-992F94F30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227" y="4526835"/>
            <a:ext cx="3260494" cy="2173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82865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CF13EC0-1E15-4960-A28D-D693CFE1E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47E2D5F-3A28-45FE-8E6A-56F83AD3D469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CD1775F-7AD0-4078-9A7F-0811429B4E6C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FF2FCEA-A23D-4EDC-86F3-A0BA487F5262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467A895-B844-42B4-84D1-CCE8F07B4D0A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38E85A3-68FF-4FE9-8E24-D6214C5DAAC2}"/>
              </a:ext>
            </a:extLst>
          </p:cNvPr>
          <p:cNvSpPr/>
          <p:nvPr/>
        </p:nvSpPr>
        <p:spPr>
          <a:xfrm>
            <a:off x="10834255" y="1472763"/>
            <a:ext cx="1399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familia espacio y ambiente para la formación afectiva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D56629C-A186-4657-85DA-1AA4EE1F6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797529" y="170083"/>
            <a:ext cx="1472763" cy="1132597"/>
          </a:xfrm>
          <a:prstGeom prst="rect">
            <a:avLst/>
          </a:prstGeom>
        </p:spPr>
      </p:pic>
      <p:pic>
        <p:nvPicPr>
          <p:cNvPr id="3078" name="Picture 6" descr="Del azul al gris del cielo">
            <a:extLst>
              <a:ext uri="{FF2B5EF4-FFF2-40B4-BE49-F238E27FC236}">
                <a16:creationId xmlns:a16="http://schemas.microsoft.com/office/drawing/2014/main" id="{26E9A0F1-EE97-4150-A10C-C9BC85F81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C1416"/>
              </a:clrFrom>
              <a:clrTo>
                <a:srgbClr val="0C141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34" y="1467445"/>
            <a:ext cx="8273888" cy="4735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7763A5-E961-4284-808E-EF5848F30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8470" y="1138030"/>
            <a:ext cx="7658604" cy="518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3308" tIns="357075" rIns="133308" bIns="26820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linkMacSystemFont"/>
              </a:rPr>
              <a:t>Filipenses 2:1-5  </a:t>
            </a:r>
            <a:r>
              <a:rPr lang="es-MX" altLang="es-MX" sz="1400" b="1" dirty="0">
                <a:solidFill>
                  <a:schemeClr val="bg1"/>
                </a:solidFill>
                <a:latin typeface="BlinkMacSystemFont"/>
              </a:rPr>
              <a:t>(</a:t>
            </a:r>
            <a:r>
              <a:rPr kumimoji="0" lang="es-MX" altLang="es-MX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linkMacSystemFont"/>
              </a:rPr>
              <a:t>La Biblia Latinoamericana)</a:t>
            </a:r>
            <a:endParaRPr kumimoji="0" lang="es-MX" altLang="es-MX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BlinkMacSystemFon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linkMacSystemFont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1.</a:t>
            </a:r>
            <a:r>
              <a:rPr kumimoji="0" lang="es-MX" altLang="es-MX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linkMacSystemFont"/>
              </a:rPr>
              <a:t> Por tanto, si hay algún estímulo en Cristo, si hay algún consuelo de amor, si hay alguna comunión del Espíritu, si algún afecto y compasión,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linkMacSystemFont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2.</a:t>
            </a:r>
            <a:r>
              <a:rPr kumimoji="0" lang="es-MX" altLang="es-MX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linkMacSystemFont"/>
              </a:rPr>
              <a:t> haced completo mi gozo, siendo del mismo sentir, conservando el mismo amor, unidos en espíritu, dedicados a un mismo propósito.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linkMacSystemFont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3.</a:t>
            </a:r>
            <a:r>
              <a:rPr kumimoji="0" lang="es-MX" altLang="es-MX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linkMacSystemFont"/>
              </a:rPr>
              <a:t> Nada hagáis por egoísmo o por vanagloria, sino que con actitud humilde cada uno de vosotros considere al otro como más importante que a sí mismo,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linkMacSystemFont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4.</a:t>
            </a:r>
            <a:r>
              <a:rPr kumimoji="0" lang="es-MX" altLang="es-MX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linkMacSystemFont"/>
              </a:rPr>
              <a:t> no buscando cada uno sus propios intereses, sino más bien los intereses de los demás.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linkMacSystemFont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5.</a:t>
            </a:r>
            <a:r>
              <a:rPr kumimoji="0" lang="es-MX" altLang="es-MX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linkMacSystemFont"/>
              </a:rPr>
              <a:t> Haya, pues, en vosotros esta actitud que hubo también en Cristo Jesús,</a:t>
            </a:r>
            <a:endParaRPr kumimoji="0" lang="es-MX" altLang="es-MX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18C3053-4E10-41F6-A304-468B606E2F94}"/>
              </a:ext>
            </a:extLst>
          </p:cNvPr>
          <p:cNvSpPr txBox="1"/>
          <p:nvPr/>
        </p:nvSpPr>
        <p:spPr>
          <a:xfrm>
            <a:off x="1577648" y="761998"/>
            <a:ext cx="7581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defRPr>
            </a:lvl1pPr>
          </a:lstStyle>
          <a:p>
            <a:r>
              <a:rPr lang="es-ES" dirty="0"/>
              <a:t>TEXTO BIBLICO:</a:t>
            </a:r>
            <a:endParaRPr lang="es-MX" dirty="0"/>
          </a:p>
        </p:txBody>
      </p:sp>
      <p:pic>
        <p:nvPicPr>
          <p:cNvPr id="3080" name="Picture 8" descr="Morning Drawer Biblia Catolica Latinoamericana Letra Grande Edicion  Cartone, Easy Study Notes, The Beautiful Latin American Catholic Bible,  Marcapáginas (Edición Española) (Letra Grande) (Verde) : Amazon.com.mx:  Oficina y papelería">
            <a:extLst>
              <a:ext uri="{FF2B5EF4-FFF2-40B4-BE49-F238E27FC236}">
                <a16:creationId xmlns:a16="http://schemas.microsoft.com/office/drawing/2014/main" id="{B5B4A688-8CBF-4256-A251-E12CFF494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255" y="5088124"/>
            <a:ext cx="1295476" cy="176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236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0DFD51-7D89-4237-B2E3-10CB2201C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547" y="1149339"/>
            <a:ext cx="9356352" cy="3880773"/>
          </a:xfrm>
        </p:spPr>
        <p:txBody>
          <a:bodyPr>
            <a:normAutofit/>
          </a:bodyPr>
          <a:lstStyle/>
          <a:p>
            <a:pPr algn="just"/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¿En que se parece la historia de Pedro y María a la de muchas familias?</a:t>
            </a:r>
          </a:p>
          <a:p>
            <a:pPr algn="just"/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¿Cómo te ha ayudado el amor de Dios para sanar las heridas emocionales y responder al llamado que te hace la Santidad?</a:t>
            </a:r>
          </a:p>
          <a:p>
            <a:pPr algn="just"/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¿Qué daños se viven en las familias cuando no se abren al amor de Dios y permanecen en el resentimiento, ira y la violencia?</a:t>
            </a:r>
          </a:p>
          <a:p>
            <a:pPr algn="just"/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¿Qué procesos de formación o acompañamiento existen en tu parroquia para cultivar en las familias una sana afectividad?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87690BB-AD29-4019-A34D-0BF4AD61A0E2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2023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2B110E2-74E9-4C7E-8C00-454667ACB5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18FBB03-697F-42D0-BA8E-210EDF8FF8B9}"/>
              </a:ext>
            </a:extLst>
          </p:cNvPr>
          <p:cNvSpPr/>
          <p:nvPr/>
        </p:nvSpPr>
        <p:spPr>
          <a:xfrm>
            <a:off x="10834255" y="1472763"/>
            <a:ext cx="1399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familia espacio y ambiente para la formación afectiva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97D1C37-4CCB-4F98-BABB-73CD09624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797529" y="170083"/>
            <a:ext cx="1472763" cy="1132597"/>
          </a:xfrm>
          <a:prstGeom prst="rect">
            <a:avLst/>
          </a:prstGeom>
        </p:spPr>
      </p:pic>
      <p:pic>
        <p:nvPicPr>
          <p:cNvPr id="1026" name="Picture 2" descr="Curso para profundizar en el devenir ciberfeminista ¡matricúlate ya! |  ProComuNicando">
            <a:extLst>
              <a:ext uri="{FF2B5EF4-FFF2-40B4-BE49-F238E27FC236}">
                <a16:creationId xmlns:a16="http://schemas.microsoft.com/office/drawing/2014/main" id="{9151D557-289D-4131-ABFC-1FBE47D2D0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706" y="4777529"/>
            <a:ext cx="3363709" cy="1890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3E8F14A-1FE9-461C-BA30-0EF73A5098D9}"/>
              </a:ext>
            </a:extLst>
          </p:cNvPr>
          <p:cNvSpPr txBox="1"/>
          <p:nvPr/>
        </p:nvSpPr>
        <p:spPr>
          <a:xfrm>
            <a:off x="1954328" y="736381"/>
            <a:ext cx="6168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PREGUNTAS PARA PROFUNDIZAR</a:t>
            </a:r>
          </a:p>
        </p:txBody>
      </p:sp>
    </p:spTree>
    <p:extLst>
      <p:ext uri="{BB962C8B-B14F-4D97-AF65-F5344CB8AC3E}">
        <p14:creationId xmlns:p14="http://schemas.microsoft.com/office/powerpoint/2010/main" val="3617412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CF13EC0-1E15-4960-A28D-D693CFE1E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47E2D5F-3A28-45FE-8E6A-56F83AD3D469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CD1775F-7AD0-4078-9A7F-0811429B4E6C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FF2FCEA-A23D-4EDC-86F3-A0BA487F5262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467A895-B844-42B4-84D1-CCE8F07B4D0A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38E85A3-68FF-4FE9-8E24-D6214C5DAAC2}"/>
              </a:ext>
            </a:extLst>
          </p:cNvPr>
          <p:cNvSpPr/>
          <p:nvPr/>
        </p:nvSpPr>
        <p:spPr>
          <a:xfrm>
            <a:off x="10834255" y="1472763"/>
            <a:ext cx="1399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familia espacio y ambiente para la formación afectiva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49E9945-A396-4639-8163-0016DCB60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797529" y="170083"/>
            <a:ext cx="1472763" cy="113259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FDCF786-6D54-40E2-B2CC-69C9E99C5125}"/>
              </a:ext>
            </a:extLst>
          </p:cNvPr>
          <p:cNvSpPr txBox="1"/>
          <p:nvPr/>
        </p:nvSpPr>
        <p:spPr>
          <a:xfrm>
            <a:off x="683441" y="853563"/>
            <a:ext cx="9786499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DOCTRINA DE LA IGLESIA</a:t>
            </a:r>
          </a:p>
          <a:p>
            <a:pPr algn="just"/>
            <a:endParaRPr lang="es-MX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MX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Gaudete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s-MX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Exultate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No. 7</a:t>
            </a:r>
          </a:p>
          <a:p>
            <a:pPr algn="just"/>
            <a:endParaRPr lang="es-MX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 gusta ver la santidad en el pueblo de Dios paciente: a los padres que crían con tanto amor a sus hijos, en esos hombres y mujeres que trabajan para llevar el pan a su casa, en los enfermos, en las religiosas ancianas que siguen sonriendo. En esta constancia para seguir adelante día a día, veo la santidad de la Iglesia militante. Esa es muchas veces la santidad </a:t>
            </a:r>
            <a:r>
              <a:rPr lang="es-MX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«de 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puerta de al lado», de aquellos que viven cerca de nosotros y son un reflejo de la presencia de </a:t>
            </a:r>
            <a:r>
              <a:rPr lang="es-MX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Dios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MX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Descarga aqui la Exhortación Apostólica: «Gaudete et exsultate» –  Arquidiócesis de Cochabamba">
            <a:extLst>
              <a:ext uri="{FF2B5EF4-FFF2-40B4-BE49-F238E27FC236}">
                <a16:creationId xmlns:a16="http://schemas.microsoft.com/office/drawing/2014/main" id="{89512197-48A1-4BE2-87E1-F24D1CB6C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229" y="4616483"/>
            <a:ext cx="3585518" cy="2241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09462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Personalizado 7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EBD1B1"/>
      </a:accent3>
      <a:accent4>
        <a:srgbClr val="FABE77"/>
      </a:accent4>
      <a:accent5>
        <a:srgbClr val="864A04"/>
      </a:accent5>
      <a:accent6>
        <a:srgbClr val="FFC000"/>
      </a:accent6>
      <a:hlink>
        <a:srgbClr val="2998E3"/>
      </a:hlink>
      <a:folHlink>
        <a:srgbClr val="7F723D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</TotalTime>
  <Words>1613</Words>
  <Application>Microsoft Office PowerPoint</Application>
  <PresentationFormat>Panorámica</PresentationFormat>
  <Paragraphs>183</Paragraphs>
  <Slides>17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6" baseType="lpstr">
      <vt:lpstr>Arial</vt:lpstr>
      <vt:lpstr>BlinkMacSystemFont</vt:lpstr>
      <vt:lpstr>Book Antiqua</vt:lpstr>
      <vt:lpstr>Cooper Black</vt:lpstr>
      <vt:lpstr>Times New Roman</vt:lpstr>
      <vt:lpstr>Trebuchet MS</vt:lpstr>
      <vt:lpstr>Wingdings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Alicia María</dc:creator>
  <cp:lastModifiedBy>FRANCISCO CHAVEZ</cp:lastModifiedBy>
  <cp:revision>33</cp:revision>
  <dcterms:created xsi:type="dcterms:W3CDTF">2022-12-12T22:56:37Z</dcterms:created>
  <dcterms:modified xsi:type="dcterms:W3CDTF">2023-02-10T04:21:36Z</dcterms:modified>
</cp:coreProperties>
</file>