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18892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4185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7290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41570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09801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22053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295833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628971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3576967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1930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2088050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92803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8231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74212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smtClean="0"/>
              <a:t>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1650574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0100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2/7/2023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4570548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emf"/><Relationship Id="rId5" Type="http://schemas.microsoft.com/office/2007/relationships/hdphoto" Target="../media/hdphoto1.wdp"/><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emf"/><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646915" y="4855997"/>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092739" y="2039958"/>
            <a:ext cx="8508672" cy="769441"/>
          </a:xfrm>
          <a:prstGeom prst="rect">
            <a:avLst/>
          </a:prstGeom>
          <a:noFill/>
        </p:spPr>
        <p:txBody>
          <a:bodyPr wrap="square" rtlCol="0">
            <a:spAutoFit/>
          </a:bodyPr>
          <a:lstStyle/>
          <a:p>
            <a:pPr algn="ctr"/>
            <a:r>
              <a:rPr lang="es-MX" sz="4400" b="1" dirty="0">
                <a:latin typeface="Californian FB" panose="0207040306080B030204" pitchFamily="18" charset="0"/>
              </a:rPr>
              <a:t>La sexualidad al servicio del amor</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6848" y="2811494"/>
            <a:ext cx="3808412" cy="3821893"/>
          </a:xfrm>
          <a:prstGeom prst="rect">
            <a:avLst/>
          </a:prstGeom>
          <a:ln>
            <a:noFill/>
          </a:ln>
          <a:effectLst>
            <a:outerShdw blurRad="292100" dist="139700" dir="2700000" algn="tl" rotWithShape="0">
              <a:srgbClr val="333333">
                <a:alpha val="65000"/>
              </a:srgbClr>
            </a:outerShdw>
          </a:effectLst>
        </p:spPr>
      </p:pic>
      <p:pic>
        <p:nvPicPr>
          <p:cNvPr id="16" name="Imagen 15" descr="DIPAFV SIN FONDO con letras (1)"/>
          <p:cNvPicPr/>
          <p:nvPr/>
        </p:nvPicPr>
        <p:blipFill rotWithShape="1">
          <a:blip r:embed="rId6" cstate="print">
            <a:extLst>
              <a:ext uri="{28A0092B-C50C-407E-A947-70E740481C1C}">
                <a14:useLocalDpi xmlns:a14="http://schemas.microsoft.com/office/drawing/2010/main" val="0"/>
              </a:ext>
            </a:extLst>
          </a:blip>
          <a:srcRect b="32522"/>
          <a:stretch/>
        </p:blipFill>
        <p:spPr bwMode="auto">
          <a:xfrm>
            <a:off x="116156" y="156144"/>
            <a:ext cx="1675700" cy="1035347"/>
          </a:xfrm>
          <a:prstGeom prst="rect">
            <a:avLst/>
          </a:prstGeom>
          <a:noFill/>
          <a:ln>
            <a:noFill/>
          </a:ln>
        </p:spPr>
      </p:pic>
      <p:pic>
        <p:nvPicPr>
          <p:cNvPr id="17" name="Imagen 16" descr="DIPAFV SIN FONDO con letras (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t="66351"/>
          <a:stretch/>
        </p:blipFill>
        <p:spPr bwMode="auto">
          <a:xfrm>
            <a:off x="-39267" y="1369367"/>
            <a:ext cx="2084677" cy="513090"/>
          </a:xfrm>
          <a:prstGeom prst="rect">
            <a:avLst/>
          </a:prstGeom>
          <a:noFill/>
          <a:ln>
            <a:noFill/>
          </a:ln>
        </p:spPr>
      </p:pic>
      <p:sp>
        <p:nvSpPr>
          <p:cNvPr id="9" name="CuadroTexto 8"/>
          <p:cNvSpPr txBox="1"/>
          <p:nvPr/>
        </p:nvSpPr>
        <p:spPr>
          <a:xfrm>
            <a:off x="2140957" y="757910"/>
            <a:ext cx="6437746" cy="523220"/>
          </a:xfrm>
          <a:prstGeom prst="rect">
            <a:avLst/>
          </a:prstGeom>
          <a:noFill/>
        </p:spPr>
        <p:txBody>
          <a:bodyPr wrap="square" rtlCol="0">
            <a:spAutoFit/>
          </a:bodyPr>
          <a:lstStyle/>
          <a:p>
            <a:pPr algn="ctr"/>
            <a:r>
              <a:rPr lang="es-MX" sz="2800" dirty="0">
                <a:latin typeface="Arial Black" panose="020B0A04020102020204" pitchFamily="34" charset="0"/>
              </a:rPr>
              <a:t>ARQUIDIOCESIS DE MORELIA</a:t>
            </a:r>
          </a:p>
        </p:txBody>
      </p:sp>
      <p:sp>
        <p:nvSpPr>
          <p:cNvPr id="11" name="CuadroTexto 10"/>
          <p:cNvSpPr txBox="1"/>
          <p:nvPr/>
        </p:nvSpPr>
        <p:spPr>
          <a:xfrm>
            <a:off x="3160861" y="1625912"/>
            <a:ext cx="4449903" cy="461665"/>
          </a:xfrm>
          <a:prstGeom prst="rect">
            <a:avLst/>
          </a:prstGeom>
          <a:noFill/>
        </p:spPr>
        <p:txBody>
          <a:bodyPr wrap="square" rtlCol="0">
            <a:spAutoFit/>
          </a:bodyPr>
          <a:lstStyle/>
          <a:p>
            <a:pPr algn="ctr"/>
            <a:r>
              <a:rPr lang="es-MX" sz="2400" b="1" dirty="0">
                <a:latin typeface="Arial Rounded MT Bold" panose="020F0704030504030204" pitchFamily="34" charset="0"/>
              </a:rPr>
              <a:t>III CATEQUESIS</a:t>
            </a:r>
          </a:p>
        </p:txBody>
      </p:sp>
    </p:spTree>
    <p:extLst>
      <p:ext uri="{BB962C8B-B14F-4D97-AF65-F5344CB8AC3E}">
        <p14:creationId xmlns:p14="http://schemas.microsoft.com/office/powerpoint/2010/main" val="7255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80">
                                          <p:stCondLst>
                                            <p:cond delay="0"/>
                                          </p:stCondLst>
                                        </p:cTn>
                                        <p:tgtEl>
                                          <p:spTgt spid="16"/>
                                        </p:tgtEl>
                                      </p:cBhvr>
                                    </p:animEffect>
                                    <p:anim calcmode="lin" valueType="num">
                                      <p:cBhvr>
                                        <p:cTn id="1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7" dur="26">
                                          <p:stCondLst>
                                            <p:cond delay="650"/>
                                          </p:stCondLst>
                                        </p:cTn>
                                        <p:tgtEl>
                                          <p:spTgt spid="16"/>
                                        </p:tgtEl>
                                      </p:cBhvr>
                                      <p:to x="100000" y="60000"/>
                                    </p:animScale>
                                    <p:animScale>
                                      <p:cBhvr>
                                        <p:cTn id="18" dur="166" decel="50000">
                                          <p:stCondLst>
                                            <p:cond delay="676"/>
                                          </p:stCondLst>
                                        </p:cTn>
                                        <p:tgtEl>
                                          <p:spTgt spid="16"/>
                                        </p:tgtEl>
                                      </p:cBhvr>
                                      <p:to x="100000" y="100000"/>
                                    </p:animScale>
                                    <p:animScale>
                                      <p:cBhvr>
                                        <p:cTn id="19" dur="26">
                                          <p:stCondLst>
                                            <p:cond delay="1312"/>
                                          </p:stCondLst>
                                        </p:cTn>
                                        <p:tgtEl>
                                          <p:spTgt spid="16"/>
                                        </p:tgtEl>
                                      </p:cBhvr>
                                      <p:to x="100000" y="80000"/>
                                    </p:animScale>
                                    <p:animScale>
                                      <p:cBhvr>
                                        <p:cTn id="20" dur="166" decel="50000">
                                          <p:stCondLst>
                                            <p:cond delay="1338"/>
                                          </p:stCondLst>
                                        </p:cTn>
                                        <p:tgtEl>
                                          <p:spTgt spid="16"/>
                                        </p:tgtEl>
                                      </p:cBhvr>
                                      <p:to x="100000" y="100000"/>
                                    </p:animScale>
                                    <p:animScale>
                                      <p:cBhvr>
                                        <p:cTn id="21" dur="26">
                                          <p:stCondLst>
                                            <p:cond delay="1642"/>
                                          </p:stCondLst>
                                        </p:cTn>
                                        <p:tgtEl>
                                          <p:spTgt spid="16"/>
                                        </p:tgtEl>
                                      </p:cBhvr>
                                      <p:to x="100000" y="90000"/>
                                    </p:animScale>
                                    <p:animScale>
                                      <p:cBhvr>
                                        <p:cTn id="22" dur="166" decel="50000">
                                          <p:stCondLst>
                                            <p:cond delay="1668"/>
                                          </p:stCondLst>
                                        </p:cTn>
                                        <p:tgtEl>
                                          <p:spTgt spid="16"/>
                                        </p:tgtEl>
                                      </p:cBhvr>
                                      <p:to x="100000" y="100000"/>
                                    </p:animScale>
                                    <p:animScale>
                                      <p:cBhvr>
                                        <p:cTn id="23" dur="26">
                                          <p:stCondLst>
                                            <p:cond delay="1808"/>
                                          </p:stCondLst>
                                        </p:cTn>
                                        <p:tgtEl>
                                          <p:spTgt spid="16"/>
                                        </p:tgtEl>
                                      </p:cBhvr>
                                      <p:to x="100000" y="95000"/>
                                    </p:animScale>
                                    <p:animScale>
                                      <p:cBhvr>
                                        <p:cTn id="24" dur="166" decel="50000">
                                          <p:stCondLst>
                                            <p:cond delay="1834"/>
                                          </p:stCondLst>
                                        </p:cTn>
                                        <p:tgtEl>
                                          <p:spTgt spid="16"/>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125845" y="694752"/>
            <a:ext cx="8508672" cy="707886"/>
          </a:xfrm>
          <a:prstGeom prst="rect">
            <a:avLst/>
          </a:prstGeom>
          <a:noFill/>
        </p:spPr>
        <p:txBody>
          <a:bodyPr wrap="square" rtlCol="0">
            <a:spAutoFit/>
          </a:bodyPr>
          <a:lstStyle/>
          <a:p>
            <a:pPr algn="ctr"/>
            <a:r>
              <a:rPr lang="es-MX" sz="2000" b="1" dirty="0">
                <a:latin typeface="Californian FB" panose="0207040306080B030204" pitchFamily="18" charset="0"/>
              </a:rPr>
              <a:t>SEGUNDO MOMENTO</a:t>
            </a:r>
          </a:p>
          <a:p>
            <a:pPr algn="ctr"/>
            <a:r>
              <a:rPr lang="es-MX" sz="2000" b="1" dirty="0">
                <a:latin typeface="Californian FB" panose="0207040306080B030204" pitchFamily="18" charset="0"/>
              </a:rPr>
              <a:t>BUSCAMOS LA LUZ QUE ILUMINE NUESTRA VIDA</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CuadroTexto 8"/>
          <p:cNvSpPr txBox="1"/>
          <p:nvPr/>
        </p:nvSpPr>
        <p:spPr>
          <a:xfrm>
            <a:off x="1909902" y="1581124"/>
            <a:ext cx="6297720" cy="400110"/>
          </a:xfrm>
          <a:prstGeom prst="rect">
            <a:avLst/>
          </a:prstGeom>
          <a:noFill/>
        </p:spPr>
        <p:txBody>
          <a:bodyPr wrap="square" rtlCol="0">
            <a:spAutoFit/>
          </a:bodyPr>
          <a:lstStyle/>
          <a:p>
            <a:pPr algn="ctr"/>
            <a:r>
              <a:rPr lang="es-MX" sz="2000" dirty="0"/>
              <a:t>	</a:t>
            </a:r>
            <a:r>
              <a:rPr lang="es-MX" sz="2000" b="1" dirty="0">
                <a:latin typeface="Arial Black" panose="020B0A04020102020204" pitchFamily="34" charset="0"/>
              </a:rPr>
              <a:t>DOCTRINA DE LA IGLESIA</a:t>
            </a:r>
          </a:p>
        </p:txBody>
      </p:sp>
      <p:sp>
        <p:nvSpPr>
          <p:cNvPr id="11" name="CuadroTexto 10"/>
          <p:cNvSpPr txBox="1"/>
          <p:nvPr/>
        </p:nvSpPr>
        <p:spPr>
          <a:xfrm>
            <a:off x="612775" y="2194231"/>
            <a:ext cx="10036752" cy="3508653"/>
          </a:xfrm>
          <a:prstGeom prst="rect">
            <a:avLst/>
          </a:prstGeom>
          <a:noFill/>
        </p:spPr>
        <p:txBody>
          <a:bodyPr wrap="square" rtlCol="0">
            <a:spAutoFit/>
          </a:bodyPr>
          <a:lstStyle/>
          <a:p>
            <a:pPr algn="just"/>
            <a:r>
              <a:rPr lang="es-MX" sz="2000" dirty="0"/>
              <a:t>	</a:t>
            </a:r>
            <a:r>
              <a:rPr lang="es-MX" sz="2200" dirty="0"/>
              <a:t>«La sexualidad, mediante la cual el hombre y la mujer se dan uno a otro con los actos propios </a:t>
            </a:r>
            <a:r>
              <a:rPr lang="es-MX" sz="2200" dirty="0" smtClean="0"/>
              <a:t>y exclusivos </a:t>
            </a:r>
            <a:r>
              <a:rPr lang="es-MX" sz="2200" dirty="0"/>
              <a:t>de los esposos, no es algo puramente biológico, sino que afecta al núcleo íntimo de la persona humana en cuanto tal. Ella se realiza de modo verdaderamente humano, solamente cuando es parte integral del amor con el que el hombre y la mujer se comprometen totalmente entre sí hasta la muerte. La donación física total sería un engaño si no fuese signo y fruto de una donación en la que está presente toda la persona, incluso en su dimensión temporal; si la persona se reservase algo o la posibilidad de decidir de otra manera en orden al futuro, ya no se donaría totalmente» </a:t>
            </a:r>
            <a:r>
              <a:rPr lang="es-MX" sz="2000" dirty="0"/>
              <a:t>(FC 11). </a:t>
            </a:r>
            <a:r>
              <a:rPr lang="es-MX" sz="2400" dirty="0"/>
              <a:t>	</a:t>
            </a:r>
          </a:p>
        </p:txBody>
      </p:sp>
    </p:spTree>
    <p:extLst>
      <p:ext uri="{BB962C8B-B14F-4D97-AF65-F5344CB8AC3E}">
        <p14:creationId xmlns:p14="http://schemas.microsoft.com/office/powerpoint/2010/main" val="16307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125845" y="694752"/>
            <a:ext cx="8508672" cy="707886"/>
          </a:xfrm>
          <a:prstGeom prst="rect">
            <a:avLst/>
          </a:prstGeom>
          <a:noFill/>
        </p:spPr>
        <p:txBody>
          <a:bodyPr wrap="square" rtlCol="0">
            <a:spAutoFit/>
          </a:bodyPr>
          <a:lstStyle/>
          <a:p>
            <a:pPr algn="ctr"/>
            <a:r>
              <a:rPr lang="es-MX" sz="2000" b="1" dirty="0">
                <a:latin typeface="Californian FB" panose="0207040306080B030204" pitchFamily="18" charset="0"/>
              </a:rPr>
              <a:t>SEGUNDO MOMENTO</a:t>
            </a:r>
          </a:p>
          <a:p>
            <a:pPr algn="ctr"/>
            <a:r>
              <a:rPr lang="es-MX" sz="2000" b="1" dirty="0">
                <a:latin typeface="Californian FB" panose="0207040306080B030204" pitchFamily="18" charset="0"/>
              </a:rPr>
              <a:t>BUSCAMOS LA LUZ QUE ILUMINE NUESTRA VIDA</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CuadroTexto 8"/>
          <p:cNvSpPr txBox="1"/>
          <p:nvPr/>
        </p:nvSpPr>
        <p:spPr>
          <a:xfrm>
            <a:off x="1909902" y="1581124"/>
            <a:ext cx="6297720" cy="400110"/>
          </a:xfrm>
          <a:prstGeom prst="rect">
            <a:avLst/>
          </a:prstGeom>
          <a:noFill/>
        </p:spPr>
        <p:txBody>
          <a:bodyPr wrap="square" rtlCol="0">
            <a:spAutoFit/>
          </a:bodyPr>
          <a:lstStyle/>
          <a:p>
            <a:pPr algn="ctr"/>
            <a:r>
              <a:rPr lang="es-MX" sz="2000" dirty="0"/>
              <a:t>	</a:t>
            </a:r>
            <a:r>
              <a:rPr lang="es-MX" sz="2000" b="1" dirty="0">
                <a:latin typeface="Arial Black" panose="020B0A04020102020204" pitchFamily="34" charset="0"/>
              </a:rPr>
              <a:t>DOCTRINA DE LA IGLESIA</a:t>
            </a:r>
          </a:p>
        </p:txBody>
      </p:sp>
      <p:sp>
        <p:nvSpPr>
          <p:cNvPr id="11" name="CuadroTexto 10"/>
          <p:cNvSpPr txBox="1"/>
          <p:nvPr/>
        </p:nvSpPr>
        <p:spPr>
          <a:xfrm>
            <a:off x="612775" y="2120141"/>
            <a:ext cx="10036752" cy="1938992"/>
          </a:xfrm>
          <a:prstGeom prst="rect">
            <a:avLst/>
          </a:prstGeom>
          <a:noFill/>
        </p:spPr>
        <p:txBody>
          <a:bodyPr wrap="square" rtlCol="0">
            <a:spAutoFit/>
          </a:bodyPr>
          <a:lstStyle/>
          <a:p>
            <a:pPr algn="just"/>
            <a:r>
              <a:rPr lang="es-MX" sz="2000" dirty="0"/>
              <a:t>	«El amor, que se alimenta y se expresa en el encuentro del hombre y de la mujer, es don de Dios; es por esto fuerza positiva, orientada a su madurez en cuanto personas […] El hombre, en efecto, es llamado al amor como espíritu encarnado, es decir, alma y cuerpo en la unidad de la persona. El amor humano abraza también el cuerpo y el cuerpo expresa igualmente el amor espiritual». (Sexualidad humana: Verdad y Significado 3).</a:t>
            </a:r>
          </a:p>
        </p:txBody>
      </p:sp>
      <p:sp>
        <p:nvSpPr>
          <p:cNvPr id="8" name="CuadroTexto 7"/>
          <p:cNvSpPr txBox="1"/>
          <p:nvPr/>
        </p:nvSpPr>
        <p:spPr>
          <a:xfrm>
            <a:off x="612775" y="4265007"/>
            <a:ext cx="10045989" cy="1631216"/>
          </a:xfrm>
          <a:prstGeom prst="rect">
            <a:avLst/>
          </a:prstGeom>
          <a:noFill/>
        </p:spPr>
        <p:txBody>
          <a:bodyPr wrap="square" rtlCol="0">
            <a:spAutoFit/>
          </a:bodyPr>
          <a:lstStyle/>
          <a:p>
            <a:pPr algn="just"/>
            <a:r>
              <a:rPr lang="es-MX" sz="2000" dirty="0"/>
              <a:t>	«En toda esta multiplicidad de significados destaca, como arquetipo por excelencia, el amor entre el hombre y la mujer, en el cual intervienen inseparablemente el cuerpo y el alma, y en el que se le abre al ser humano una promesa de felicidad que parece irresistible, en comparación del cual palidecen, a primera vista, todos los demás tipos de amor» (Deus Caritas </a:t>
            </a:r>
            <a:r>
              <a:rPr lang="es-MX" sz="2000" dirty="0" err="1"/>
              <a:t>Est</a:t>
            </a:r>
            <a:r>
              <a:rPr lang="es-MX" sz="2000" dirty="0"/>
              <a:t> 2).</a:t>
            </a:r>
          </a:p>
        </p:txBody>
      </p:sp>
    </p:spTree>
    <p:extLst>
      <p:ext uri="{BB962C8B-B14F-4D97-AF65-F5344CB8AC3E}">
        <p14:creationId xmlns:p14="http://schemas.microsoft.com/office/powerpoint/2010/main" val="376737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125845" y="694752"/>
            <a:ext cx="8508672" cy="707886"/>
          </a:xfrm>
          <a:prstGeom prst="rect">
            <a:avLst/>
          </a:prstGeom>
          <a:noFill/>
        </p:spPr>
        <p:txBody>
          <a:bodyPr wrap="square" rtlCol="0">
            <a:spAutoFit/>
          </a:bodyPr>
          <a:lstStyle/>
          <a:p>
            <a:pPr algn="ctr"/>
            <a:r>
              <a:rPr lang="es-MX" sz="2000" b="1" dirty="0">
                <a:latin typeface="Californian FB" panose="0207040306080B030204" pitchFamily="18" charset="0"/>
              </a:rPr>
              <a:t>SEGUNDO MOMENTO</a:t>
            </a:r>
          </a:p>
          <a:p>
            <a:pPr algn="ctr"/>
            <a:r>
              <a:rPr lang="es-MX" sz="2000" b="1" dirty="0">
                <a:latin typeface="Californian FB" panose="0207040306080B030204" pitchFamily="18" charset="0"/>
              </a:rPr>
              <a:t>BUSCAMOS LA LUZ QUE ILUMINE NUESTRA VIDA</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CuadroTexto 8"/>
          <p:cNvSpPr txBox="1"/>
          <p:nvPr/>
        </p:nvSpPr>
        <p:spPr>
          <a:xfrm>
            <a:off x="1909902" y="1469604"/>
            <a:ext cx="6297720" cy="400110"/>
          </a:xfrm>
          <a:prstGeom prst="rect">
            <a:avLst/>
          </a:prstGeom>
          <a:noFill/>
        </p:spPr>
        <p:txBody>
          <a:bodyPr wrap="square" rtlCol="0">
            <a:spAutoFit/>
          </a:bodyPr>
          <a:lstStyle/>
          <a:p>
            <a:pPr algn="ctr"/>
            <a:r>
              <a:rPr lang="es-MX" sz="2000" dirty="0"/>
              <a:t>	</a:t>
            </a:r>
            <a:r>
              <a:rPr lang="es-MX" sz="2000" b="1" dirty="0">
                <a:latin typeface="Arial Black" panose="020B0A04020102020204" pitchFamily="34" charset="0"/>
              </a:rPr>
              <a:t>REFLEXIÓN</a:t>
            </a:r>
          </a:p>
        </p:txBody>
      </p:sp>
      <p:sp>
        <p:nvSpPr>
          <p:cNvPr id="11" name="CuadroTexto 10"/>
          <p:cNvSpPr txBox="1"/>
          <p:nvPr/>
        </p:nvSpPr>
        <p:spPr>
          <a:xfrm>
            <a:off x="612775" y="1950519"/>
            <a:ext cx="10036752" cy="4201150"/>
          </a:xfrm>
          <a:prstGeom prst="rect">
            <a:avLst/>
          </a:prstGeom>
          <a:noFill/>
        </p:spPr>
        <p:txBody>
          <a:bodyPr wrap="square" rtlCol="0">
            <a:spAutoFit/>
          </a:bodyPr>
          <a:lstStyle/>
          <a:p>
            <a:pPr algn="just"/>
            <a:r>
              <a:rPr lang="es-MX" sz="2000" dirty="0"/>
              <a:t>	</a:t>
            </a:r>
            <a:r>
              <a:rPr lang="es-MX" sz="1900" dirty="0"/>
              <a:t>El texto bíblico y los textos de la doctrina de la Iglesia que hemos leído nos dan la oportunidad de abordar la visión cristiana del gran don de la sexualidad. Es en la experiencia del amor donde encuentra su fundamento y su sentido el ejercicio de la sexualidad. Es en la capacidad de amar donde Dios, no sólo privilegia al hombre sobre las demás creaturas, sino que además lo dignifica y le da la oportunidad de donarse totalmente, de manera exclusiva, permanente y fiel; así los esposos encuentran el camino de su perfeccionamiento y de su santificación. Así lo entendieron desde la antigüedad Tobías y Sara, y así nos lo propone la doctrina de la Iglesia que hunde sus raíces tanto en la Escritura como en la Tradición.</a:t>
            </a:r>
          </a:p>
          <a:p>
            <a:pPr algn="just"/>
            <a:r>
              <a:rPr lang="es-MX" sz="1900" dirty="0"/>
              <a:t>	En el relato de la pareja, de los recién casados, Tobías y Sara, podemos ver como reconocían con gozo que Dios ha creado al hombre, varón y mujer, Adán y Eva, para que fueran sustento y ayuda mutua en el amor, y para que, en su donación como esposos, su unión sexual sea el centro y el corazón de la vida espiritual de su matrimonio; y no quede reducido solo a una experiencia de placer o lujuria.</a:t>
            </a:r>
          </a:p>
        </p:txBody>
      </p:sp>
    </p:spTree>
    <p:extLst>
      <p:ext uri="{BB962C8B-B14F-4D97-AF65-F5344CB8AC3E}">
        <p14:creationId xmlns:p14="http://schemas.microsoft.com/office/powerpoint/2010/main" val="411254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125845" y="694752"/>
            <a:ext cx="8508672" cy="707886"/>
          </a:xfrm>
          <a:prstGeom prst="rect">
            <a:avLst/>
          </a:prstGeom>
          <a:noFill/>
        </p:spPr>
        <p:txBody>
          <a:bodyPr wrap="square" rtlCol="0">
            <a:spAutoFit/>
          </a:bodyPr>
          <a:lstStyle/>
          <a:p>
            <a:pPr algn="ctr"/>
            <a:r>
              <a:rPr lang="es-MX" sz="2000" b="1" dirty="0">
                <a:latin typeface="Californian FB" panose="0207040306080B030204" pitchFamily="18" charset="0"/>
              </a:rPr>
              <a:t>SEGUNDO MOMENTO</a:t>
            </a:r>
          </a:p>
          <a:p>
            <a:pPr algn="ctr"/>
            <a:r>
              <a:rPr lang="es-MX" sz="2000" b="1" dirty="0">
                <a:latin typeface="Californian FB" panose="0207040306080B030204" pitchFamily="18" charset="0"/>
              </a:rPr>
              <a:t>BUSCAMOS LA LUZ QUE ILUMINE NUESTRA VIDA</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CuadroTexto 8"/>
          <p:cNvSpPr txBox="1"/>
          <p:nvPr/>
        </p:nvSpPr>
        <p:spPr>
          <a:xfrm>
            <a:off x="1946847" y="1589217"/>
            <a:ext cx="6297720" cy="400110"/>
          </a:xfrm>
          <a:prstGeom prst="rect">
            <a:avLst/>
          </a:prstGeom>
          <a:noFill/>
        </p:spPr>
        <p:txBody>
          <a:bodyPr wrap="square" rtlCol="0">
            <a:spAutoFit/>
          </a:bodyPr>
          <a:lstStyle/>
          <a:p>
            <a:pPr algn="ctr"/>
            <a:r>
              <a:rPr lang="es-MX" sz="2000" dirty="0"/>
              <a:t>	</a:t>
            </a:r>
            <a:r>
              <a:rPr lang="es-MX" sz="2000" b="1" dirty="0">
                <a:latin typeface="Arial Black" panose="020B0A04020102020204" pitchFamily="34" charset="0"/>
              </a:rPr>
              <a:t>REFLEXIÓN</a:t>
            </a:r>
          </a:p>
        </p:txBody>
      </p:sp>
      <p:sp>
        <p:nvSpPr>
          <p:cNvPr id="11" name="CuadroTexto 10"/>
          <p:cNvSpPr txBox="1"/>
          <p:nvPr/>
        </p:nvSpPr>
        <p:spPr>
          <a:xfrm>
            <a:off x="612775" y="2242204"/>
            <a:ext cx="10341552" cy="3477875"/>
          </a:xfrm>
          <a:prstGeom prst="rect">
            <a:avLst/>
          </a:prstGeom>
          <a:noFill/>
        </p:spPr>
        <p:txBody>
          <a:bodyPr wrap="square" rtlCol="0">
            <a:spAutoFit/>
          </a:bodyPr>
          <a:lstStyle/>
          <a:p>
            <a:pPr algn="just"/>
            <a:r>
              <a:rPr lang="es-MX" sz="2000" dirty="0"/>
              <a:t>	</a:t>
            </a:r>
            <a:r>
              <a:rPr lang="es-MX" sz="2200" dirty="0"/>
              <a:t>Es en el sacramento del matrimonio en el que se recibe una llamada interior para encontrar la unión con Dios por y a través de la donación de uno mismo – incluida la donación carnal – a otra persona. Compartir la vivencia carnal – no sólo sexual, sino también del afecto, la ternura y de todo lo que Juan Pablo II llamó «el lenguaje del cuerpo» - es constitutivo de la espiritualidad conyugal.</a:t>
            </a:r>
          </a:p>
          <a:p>
            <a:pPr algn="just"/>
            <a:endParaRPr lang="es-MX" sz="2200" dirty="0"/>
          </a:p>
          <a:p>
            <a:pPr algn="just"/>
            <a:r>
              <a:rPr lang="es-MX" sz="2200" dirty="0"/>
              <a:t>	Ahora bien, la experiencia testifica que en el cuerpo de la persona se da un impulso que tiende con su máxima fuerza a la conservación del propio ser, a la naturaleza de la propia identidad y de la propia diferencia, y a la unión, comunicación y donación total, que hacen vivir la propia vida y la vida del otro.</a:t>
            </a:r>
          </a:p>
        </p:txBody>
      </p:sp>
    </p:spTree>
    <p:extLst>
      <p:ext uri="{BB962C8B-B14F-4D97-AF65-F5344CB8AC3E}">
        <p14:creationId xmlns:p14="http://schemas.microsoft.com/office/powerpoint/2010/main" val="293980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125845" y="694752"/>
            <a:ext cx="8508672" cy="707886"/>
          </a:xfrm>
          <a:prstGeom prst="rect">
            <a:avLst/>
          </a:prstGeom>
          <a:noFill/>
        </p:spPr>
        <p:txBody>
          <a:bodyPr wrap="square" rtlCol="0">
            <a:spAutoFit/>
          </a:bodyPr>
          <a:lstStyle/>
          <a:p>
            <a:pPr algn="ctr"/>
            <a:r>
              <a:rPr lang="es-MX" sz="2000" b="1" dirty="0">
                <a:latin typeface="Californian FB" panose="0207040306080B030204" pitchFamily="18" charset="0"/>
              </a:rPr>
              <a:t>SEGUNDO MOMENTO</a:t>
            </a:r>
          </a:p>
          <a:p>
            <a:pPr algn="ctr"/>
            <a:r>
              <a:rPr lang="es-MX" sz="2000" b="1" dirty="0">
                <a:latin typeface="Californian FB" panose="0207040306080B030204" pitchFamily="18" charset="0"/>
              </a:rPr>
              <a:t>BUSCAMOS LA LUZ QUE ILUMINE NUESTRA VIDA</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CuadroTexto 8"/>
          <p:cNvSpPr txBox="1"/>
          <p:nvPr/>
        </p:nvSpPr>
        <p:spPr>
          <a:xfrm>
            <a:off x="2011502" y="1600886"/>
            <a:ext cx="6297720" cy="400110"/>
          </a:xfrm>
          <a:prstGeom prst="rect">
            <a:avLst/>
          </a:prstGeom>
          <a:noFill/>
        </p:spPr>
        <p:txBody>
          <a:bodyPr wrap="square" rtlCol="0">
            <a:spAutoFit/>
          </a:bodyPr>
          <a:lstStyle/>
          <a:p>
            <a:pPr algn="ctr"/>
            <a:r>
              <a:rPr lang="es-MX" sz="2000" dirty="0"/>
              <a:t>	</a:t>
            </a:r>
            <a:r>
              <a:rPr lang="es-MX" sz="2000" b="1" dirty="0">
                <a:latin typeface="Arial Black" panose="020B0A04020102020204" pitchFamily="34" charset="0"/>
              </a:rPr>
              <a:t>REFLEXIÓN</a:t>
            </a:r>
          </a:p>
        </p:txBody>
      </p:sp>
      <p:sp>
        <p:nvSpPr>
          <p:cNvPr id="11" name="CuadroTexto 10"/>
          <p:cNvSpPr txBox="1"/>
          <p:nvPr/>
        </p:nvSpPr>
        <p:spPr>
          <a:xfrm>
            <a:off x="612775" y="2115257"/>
            <a:ext cx="10341552" cy="3785652"/>
          </a:xfrm>
          <a:prstGeom prst="rect">
            <a:avLst/>
          </a:prstGeom>
          <a:noFill/>
        </p:spPr>
        <p:txBody>
          <a:bodyPr wrap="square" rtlCol="0">
            <a:spAutoFit/>
          </a:bodyPr>
          <a:lstStyle/>
          <a:p>
            <a:pPr algn="just"/>
            <a:r>
              <a:rPr lang="es-MX" sz="2000" dirty="0"/>
              <a:t>	En pocas palabras, en el ser humano, hombre y mujer, la experiencia del amor es una experiencia de entrega, pero total, íntegra. No sólo se entrega el cuerpo, ni sólo el alma, ni sólo el espíritu. Por lo mismo, el Concilio Vaticano II nos enseña que este amor conyugal «abarca el bien de toda la persona, y, por tanto, puede enriquecer con una dignidad peculiar las expresiones del cuerpo y del espíritu, y ennoblecerlas como signos especiales de la amistad conyugal» (G et </a:t>
            </a:r>
            <a:r>
              <a:rPr lang="es-MX" sz="2000" dirty="0" err="1"/>
              <a:t>Spes</a:t>
            </a:r>
            <a:r>
              <a:rPr lang="es-MX" sz="2000" dirty="0"/>
              <a:t> 49).</a:t>
            </a:r>
          </a:p>
          <a:p>
            <a:pPr algn="just"/>
            <a:endParaRPr lang="es-MX" sz="2000" dirty="0"/>
          </a:p>
          <a:p>
            <a:pPr algn="just"/>
            <a:r>
              <a:rPr lang="es-MX" sz="2000" dirty="0"/>
              <a:t>	Por último, es de vital importancia educarnos, en el amor, en los sentimientos, en las emociones y en la sexualidad, porque todo esto puede estar expuesto, como toda la vida de la persona, a la fragilidad debida al pecado original y sufre, en muchos contextos socio-culturales, condicionamientos negativos y a veces desviados y traumáticos.</a:t>
            </a:r>
          </a:p>
        </p:txBody>
      </p:sp>
    </p:spTree>
    <p:extLst>
      <p:ext uri="{BB962C8B-B14F-4D97-AF65-F5344CB8AC3E}">
        <p14:creationId xmlns:p14="http://schemas.microsoft.com/office/powerpoint/2010/main" val="260368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125845" y="694752"/>
            <a:ext cx="8508672" cy="707886"/>
          </a:xfrm>
          <a:prstGeom prst="rect">
            <a:avLst/>
          </a:prstGeom>
          <a:noFill/>
        </p:spPr>
        <p:txBody>
          <a:bodyPr wrap="square" rtlCol="0">
            <a:spAutoFit/>
          </a:bodyPr>
          <a:lstStyle/>
          <a:p>
            <a:pPr algn="ctr"/>
            <a:r>
              <a:rPr lang="es-MX" sz="2000" b="1" dirty="0">
                <a:latin typeface="Californian FB" panose="0207040306080B030204" pitchFamily="18" charset="0"/>
              </a:rPr>
              <a:t>TERCER MOMENTO</a:t>
            </a:r>
          </a:p>
          <a:p>
            <a:pPr algn="ctr"/>
            <a:r>
              <a:rPr lang="es-MX" sz="2000" b="1" dirty="0">
                <a:latin typeface="Californian FB" panose="0207040306080B030204" pitchFamily="18" charset="0"/>
              </a:rPr>
              <a:t>NOS COMPROMETEMOS PARA VIVIR LO APRENDIDO</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aphicFrame>
        <p:nvGraphicFramePr>
          <p:cNvPr id="18" name="Tabla 17"/>
          <p:cNvGraphicFramePr>
            <a:graphicFrameLocks noGrp="1"/>
          </p:cNvGraphicFramePr>
          <p:nvPr>
            <p:extLst>
              <p:ext uri="{D42A27DB-BD31-4B8C-83A1-F6EECF244321}">
                <p14:modId xmlns:p14="http://schemas.microsoft.com/office/powerpoint/2010/main" val="113821564"/>
              </p:ext>
            </p:extLst>
          </p:nvPr>
        </p:nvGraphicFramePr>
        <p:xfrm>
          <a:off x="612775" y="1671011"/>
          <a:ext cx="9279370" cy="4328160"/>
        </p:xfrm>
        <a:graphic>
          <a:graphicData uri="http://schemas.openxmlformats.org/drawingml/2006/table">
            <a:tbl>
              <a:tblPr firstRow="1" bandRow="1">
                <a:tableStyleId>{5C22544A-7EE6-4342-B048-85BDC9FD1C3A}</a:tableStyleId>
              </a:tblPr>
              <a:tblGrid>
                <a:gridCol w="5024584">
                  <a:extLst>
                    <a:ext uri="{9D8B030D-6E8A-4147-A177-3AD203B41FA5}">
                      <a16:colId xmlns:a16="http://schemas.microsoft.com/office/drawing/2014/main" val="1764335558"/>
                    </a:ext>
                  </a:extLst>
                </a:gridCol>
                <a:gridCol w="4254786">
                  <a:extLst>
                    <a:ext uri="{9D8B030D-6E8A-4147-A177-3AD203B41FA5}">
                      <a16:colId xmlns:a16="http://schemas.microsoft.com/office/drawing/2014/main" val="956567202"/>
                    </a:ext>
                  </a:extLst>
                </a:gridCol>
              </a:tblGrid>
              <a:tr h="370840">
                <a:tc>
                  <a:txBody>
                    <a:bodyPr/>
                    <a:lstStyle/>
                    <a:p>
                      <a:pPr algn="ctr"/>
                      <a:r>
                        <a:rPr lang="es-MX" sz="2400" dirty="0">
                          <a:latin typeface="Arial Black" panose="020B0A04020102020204" pitchFamily="34" charset="0"/>
                        </a:rPr>
                        <a:t>PREGUNTAS</a:t>
                      </a:r>
                    </a:p>
                  </a:txBody>
                  <a:tcPr/>
                </a:tc>
                <a:tc>
                  <a:txBody>
                    <a:bodyPr/>
                    <a:lstStyle/>
                    <a:p>
                      <a:pPr algn="ctr"/>
                      <a:r>
                        <a:rPr lang="es-MX" sz="2400" dirty="0">
                          <a:latin typeface="Arial Black" panose="020B0A04020102020204" pitchFamily="34" charset="0"/>
                        </a:rPr>
                        <a:t>RESPUESTAS</a:t>
                      </a:r>
                    </a:p>
                  </a:txBody>
                  <a:tcPr/>
                </a:tc>
                <a:extLst>
                  <a:ext uri="{0D108BD9-81ED-4DB2-BD59-A6C34878D82A}">
                    <a16:rowId xmlns:a16="http://schemas.microsoft.com/office/drawing/2014/main" val="2247937669"/>
                  </a:ext>
                </a:extLst>
              </a:tr>
              <a:tr h="370840">
                <a:tc>
                  <a:txBody>
                    <a:bodyPr/>
                    <a:lstStyle/>
                    <a:p>
                      <a:pPr algn="just"/>
                      <a:r>
                        <a:rPr lang="es-MX" sz="2300" dirty="0">
                          <a:latin typeface="Californian FB" panose="0207040306080B030204" pitchFamily="18" charset="0"/>
                        </a:rPr>
                        <a:t>¿A</a:t>
                      </a:r>
                      <a:r>
                        <a:rPr lang="es-MX" sz="2300" baseline="0" dirty="0">
                          <a:latin typeface="Californian FB" panose="0207040306080B030204" pitchFamily="18" charset="0"/>
                        </a:rPr>
                        <a:t> qué me comprometo para dar testimonio de que </a:t>
                      </a:r>
                      <a:r>
                        <a:rPr lang="es-MX" sz="2300" baseline="0" dirty="0" smtClean="0">
                          <a:latin typeface="Californian FB" panose="0207040306080B030204" pitchFamily="18" charset="0"/>
                        </a:rPr>
                        <a:t>mi sexualidad </a:t>
                      </a:r>
                      <a:r>
                        <a:rPr lang="es-MX" sz="2300" baseline="0" dirty="0">
                          <a:latin typeface="Californian FB" panose="0207040306080B030204" pitchFamily="18" charset="0"/>
                        </a:rPr>
                        <a:t>tiene su fuente en el amor?</a:t>
                      </a:r>
                      <a:endParaRPr lang="es-MX" sz="2300" dirty="0">
                        <a:latin typeface="Californian FB" panose="0207040306080B030204" pitchFamily="18" charset="0"/>
                      </a:endParaRPr>
                    </a:p>
                  </a:txBody>
                  <a:tcPr/>
                </a:tc>
                <a:tc>
                  <a:txBody>
                    <a:bodyPr/>
                    <a:lstStyle/>
                    <a:p>
                      <a:pPr algn="just"/>
                      <a:endParaRPr lang="es-MX" sz="2300"/>
                    </a:p>
                  </a:txBody>
                  <a:tcPr/>
                </a:tc>
                <a:extLst>
                  <a:ext uri="{0D108BD9-81ED-4DB2-BD59-A6C34878D82A}">
                    <a16:rowId xmlns:a16="http://schemas.microsoft.com/office/drawing/2014/main" val="826869341"/>
                  </a:ext>
                </a:extLst>
              </a:tr>
              <a:tr h="370840">
                <a:tc>
                  <a:txBody>
                    <a:bodyPr/>
                    <a:lstStyle/>
                    <a:p>
                      <a:pPr algn="just"/>
                      <a:r>
                        <a:rPr lang="es-MX" sz="2300" dirty="0"/>
                        <a:t>¿Qué</a:t>
                      </a:r>
                      <a:r>
                        <a:rPr lang="es-MX" sz="2300" baseline="0" dirty="0"/>
                        <a:t> actitudes asumo para ser una persona sana sexualmente?</a:t>
                      </a:r>
                      <a:endParaRPr lang="es-MX" sz="2300" dirty="0"/>
                    </a:p>
                  </a:txBody>
                  <a:tcPr/>
                </a:tc>
                <a:tc>
                  <a:txBody>
                    <a:bodyPr/>
                    <a:lstStyle/>
                    <a:p>
                      <a:pPr algn="just"/>
                      <a:endParaRPr lang="es-MX" sz="2300"/>
                    </a:p>
                  </a:txBody>
                  <a:tcPr/>
                </a:tc>
                <a:extLst>
                  <a:ext uri="{0D108BD9-81ED-4DB2-BD59-A6C34878D82A}">
                    <a16:rowId xmlns:a16="http://schemas.microsoft.com/office/drawing/2014/main" val="1148274486"/>
                  </a:ext>
                </a:extLst>
              </a:tr>
              <a:tr h="370840">
                <a:tc>
                  <a:txBody>
                    <a:bodyPr/>
                    <a:lstStyle/>
                    <a:p>
                      <a:pPr algn="just"/>
                      <a:r>
                        <a:rPr lang="es-MX" sz="2300" dirty="0">
                          <a:latin typeface="Californian FB" panose="0207040306080B030204" pitchFamily="18" charset="0"/>
                        </a:rPr>
                        <a:t>¿Qué me propongo hacer para educar en la sexualidad al servicio de la vida y del amor en mi familia?</a:t>
                      </a:r>
                    </a:p>
                  </a:txBody>
                  <a:tcPr/>
                </a:tc>
                <a:tc>
                  <a:txBody>
                    <a:bodyPr/>
                    <a:lstStyle/>
                    <a:p>
                      <a:pPr algn="just"/>
                      <a:endParaRPr lang="es-MX" sz="2300"/>
                    </a:p>
                  </a:txBody>
                  <a:tcPr/>
                </a:tc>
                <a:extLst>
                  <a:ext uri="{0D108BD9-81ED-4DB2-BD59-A6C34878D82A}">
                    <a16:rowId xmlns:a16="http://schemas.microsoft.com/office/drawing/2014/main" val="1127585961"/>
                  </a:ext>
                </a:extLst>
              </a:tr>
              <a:tr h="370840">
                <a:tc>
                  <a:txBody>
                    <a:bodyPr/>
                    <a:lstStyle/>
                    <a:p>
                      <a:pPr algn="just"/>
                      <a:r>
                        <a:rPr lang="es-MX" sz="2300" dirty="0"/>
                        <a:t>¿Qué valores asumo para vivir mi sexualidad cristianamente?</a:t>
                      </a:r>
                    </a:p>
                  </a:txBody>
                  <a:tcPr/>
                </a:tc>
                <a:tc>
                  <a:txBody>
                    <a:bodyPr/>
                    <a:lstStyle/>
                    <a:p>
                      <a:pPr algn="just"/>
                      <a:endParaRPr lang="es-MX" sz="2300" dirty="0"/>
                    </a:p>
                  </a:txBody>
                  <a:tcPr/>
                </a:tc>
                <a:extLst>
                  <a:ext uri="{0D108BD9-81ED-4DB2-BD59-A6C34878D82A}">
                    <a16:rowId xmlns:a16="http://schemas.microsoft.com/office/drawing/2014/main" val="2669390325"/>
                  </a:ext>
                </a:extLst>
              </a:tr>
            </a:tbl>
          </a:graphicData>
        </a:graphic>
      </p:graphicFrame>
    </p:spTree>
    <p:extLst>
      <p:ext uri="{BB962C8B-B14F-4D97-AF65-F5344CB8AC3E}">
        <p14:creationId xmlns:p14="http://schemas.microsoft.com/office/powerpoint/2010/main" val="246996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125845" y="694752"/>
            <a:ext cx="8508672" cy="707886"/>
          </a:xfrm>
          <a:prstGeom prst="rect">
            <a:avLst/>
          </a:prstGeom>
          <a:noFill/>
        </p:spPr>
        <p:txBody>
          <a:bodyPr wrap="square" rtlCol="0">
            <a:spAutoFit/>
          </a:bodyPr>
          <a:lstStyle/>
          <a:p>
            <a:pPr algn="ctr"/>
            <a:r>
              <a:rPr lang="es-MX" sz="2000" b="1" dirty="0">
                <a:latin typeface="Californian FB" panose="0207040306080B030204" pitchFamily="18" charset="0"/>
              </a:rPr>
              <a:t>CUARTO MOMENTO</a:t>
            </a:r>
          </a:p>
          <a:p>
            <a:pPr algn="ctr"/>
            <a:r>
              <a:rPr lang="es-MX" sz="2000" b="1" dirty="0">
                <a:latin typeface="Californian FB" panose="0207040306080B030204" pitchFamily="18" charset="0"/>
              </a:rPr>
              <a:t>RECUPERAMOS LO APRENDIDO</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aphicFrame>
        <p:nvGraphicFramePr>
          <p:cNvPr id="18" name="Tabla 17"/>
          <p:cNvGraphicFramePr>
            <a:graphicFrameLocks noGrp="1"/>
          </p:cNvGraphicFramePr>
          <p:nvPr>
            <p:extLst>
              <p:ext uri="{D42A27DB-BD31-4B8C-83A1-F6EECF244321}">
                <p14:modId xmlns:p14="http://schemas.microsoft.com/office/powerpoint/2010/main" val="3580246417"/>
              </p:ext>
            </p:extLst>
          </p:nvPr>
        </p:nvGraphicFramePr>
        <p:xfrm>
          <a:off x="612775" y="1550743"/>
          <a:ext cx="9279370" cy="4465320"/>
        </p:xfrm>
        <a:graphic>
          <a:graphicData uri="http://schemas.openxmlformats.org/drawingml/2006/table">
            <a:tbl>
              <a:tblPr firstRow="1" bandRow="1">
                <a:tableStyleId>{5C22544A-7EE6-4342-B048-85BDC9FD1C3A}</a:tableStyleId>
              </a:tblPr>
              <a:tblGrid>
                <a:gridCol w="5024584">
                  <a:extLst>
                    <a:ext uri="{9D8B030D-6E8A-4147-A177-3AD203B41FA5}">
                      <a16:colId xmlns:a16="http://schemas.microsoft.com/office/drawing/2014/main" val="1764335558"/>
                    </a:ext>
                  </a:extLst>
                </a:gridCol>
                <a:gridCol w="4254786">
                  <a:extLst>
                    <a:ext uri="{9D8B030D-6E8A-4147-A177-3AD203B41FA5}">
                      <a16:colId xmlns:a16="http://schemas.microsoft.com/office/drawing/2014/main" val="956567202"/>
                    </a:ext>
                  </a:extLst>
                </a:gridCol>
              </a:tblGrid>
              <a:tr h="370840">
                <a:tc>
                  <a:txBody>
                    <a:bodyPr/>
                    <a:lstStyle/>
                    <a:p>
                      <a:pPr algn="ctr"/>
                      <a:r>
                        <a:rPr lang="es-MX" sz="2400" dirty="0">
                          <a:latin typeface="Arial Black" panose="020B0A04020102020204" pitchFamily="34" charset="0"/>
                        </a:rPr>
                        <a:t>PREGUNTAS</a:t>
                      </a:r>
                    </a:p>
                  </a:txBody>
                  <a:tcPr/>
                </a:tc>
                <a:tc>
                  <a:txBody>
                    <a:bodyPr/>
                    <a:lstStyle/>
                    <a:p>
                      <a:pPr algn="ctr"/>
                      <a:r>
                        <a:rPr lang="es-MX" sz="2400" dirty="0">
                          <a:latin typeface="Arial Black" panose="020B0A04020102020204" pitchFamily="34" charset="0"/>
                        </a:rPr>
                        <a:t>RESPUESTAS</a:t>
                      </a:r>
                    </a:p>
                  </a:txBody>
                  <a:tcPr/>
                </a:tc>
                <a:extLst>
                  <a:ext uri="{0D108BD9-81ED-4DB2-BD59-A6C34878D82A}">
                    <a16:rowId xmlns:a16="http://schemas.microsoft.com/office/drawing/2014/main" val="2247937669"/>
                  </a:ext>
                </a:extLst>
              </a:tr>
              <a:tr h="370840">
                <a:tc>
                  <a:txBody>
                    <a:bodyPr/>
                    <a:lstStyle/>
                    <a:p>
                      <a:pPr algn="just"/>
                      <a:endParaRPr lang="es-MX" sz="2300" dirty="0">
                        <a:latin typeface="Californian FB" panose="0207040306080B030204" pitchFamily="18" charset="0"/>
                      </a:endParaRPr>
                    </a:p>
                  </a:txBody>
                  <a:tcPr/>
                </a:tc>
                <a:tc>
                  <a:txBody>
                    <a:bodyPr/>
                    <a:lstStyle/>
                    <a:p>
                      <a:pPr algn="just"/>
                      <a:endParaRPr lang="es-MX" sz="2300" dirty="0"/>
                    </a:p>
                  </a:txBody>
                  <a:tcPr/>
                </a:tc>
                <a:extLst>
                  <a:ext uri="{0D108BD9-81ED-4DB2-BD59-A6C34878D82A}">
                    <a16:rowId xmlns:a16="http://schemas.microsoft.com/office/drawing/2014/main" val="826869341"/>
                  </a:ext>
                </a:extLst>
              </a:tr>
              <a:tr h="370840">
                <a:tc>
                  <a:txBody>
                    <a:bodyPr/>
                    <a:lstStyle/>
                    <a:p>
                      <a:pPr algn="just"/>
                      <a:r>
                        <a:rPr lang="es-MX" sz="2400" dirty="0"/>
                        <a:t>¿Qué</a:t>
                      </a:r>
                      <a:r>
                        <a:rPr lang="es-MX" sz="2400" baseline="0" dirty="0"/>
                        <a:t> enseñanzas te deja la oración de Tobías y Sara en su noche de bodas?</a:t>
                      </a:r>
                      <a:endParaRPr lang="es-MX" sz="2400" dirty="0"/>
                    </a:p>
                  </a:txBody>
                  <a:tcPr/>
                </a:tc>
                <a:tc>
                  <a:txBody>
                    <a:bodyPr/>
                    <a:lstStyle/>
                    <a:p>
                      <a:pPr algn="just"/>
                      <a:endParaRPr lang="es-MX" sz="2300"/>
                    </a:p>
                  </a:txBody>
                  <a:tcPr/>
                </a:tc>
                <a:extLst>
                  <a:ext uri="{0D108BD9-81ED-4DB2-BD59-A6C34878D82A}">
                    <a16:rowId xmlns:a16="http://schemas.microsoft.com/office/drawing/2014/main" val="1148274486"/>
                  </a:ext>
                </a:extLst>
              </a:tr>
              <a:tr h="370840">
                <a:tc>
                  <a:txBody>
                    <a:bodyPr/>
                    <a:lstStyle/>
                    <a:p>
                      <a:pPr algn="just"/>
                      <a:r>
                        <a:rPr lang="es-MX" sz="2400" dirty="0">
                          <a:latin typeface="Californian FB" panose="0207040306080B030204" pitchFamily="18" charset="0"/>
                        </a:rPr>
                        <a:t>¿En</a:t>
                      </a:r>
                      <a:r>
                        <a:rPr lang="es-MX" sz="2400" baseline="0" dirty="0">
                          <a:latin typeface="Californian FB" panose="0207040306080B030204" pitchFamily="18" charset="0"/>
                        </a:rPr>
                        <a:t> qué consiste la riqueza que Dios dio al hombre y a la mujer en la sexualidad</a:t>
                      </a:r>
                      <a:r>
                        <a:rPr lang="es-MX" sz="2400" dirty="0">
                          <a:latin typeface="Californian FB" panose="0207040306080B030204" pitchFamily="18" charset="0"/>
                        </a:rPr>
                        <a:t>?</a:t>
                      </a:r>
                    </a:p>
                  </a:txBody>
                  <a:tcPr/>
                </a:tc>
                <a:tc>
                  <a:txBody>
                    <a:bodyPr/>
                    <a:lstStyle/>
                    <a:p>
                      <a:pPr algn="just"/>
                      <a:endParaRPr lang="es-MX" sz="2300"/>
                    </a:p>
                  </a:txBody>
                  <a:tcPr/>
                </a:tc>
                <a:extLst>
                  <a:ext uri="{0D108BD9-81ED-4DB2-BD59-A6C34878D82A}">
                    <a16:rowId xmlns:a16="http://schemas.microsoft.com/office/drawing/2014/main" val="1127585961"/>
                  </a:ext>
                </a:extLst>
              </a:tr>
              <a:tr h="370840">
                <a:tc>
                  <a:txBody>
                    <a:bodyPr/>
                    <a:lstStyle/>
                    <a:p>
                      <a:pPr algn="just"/>
                      <a:r>
                        <a:rPr lang="es-MX" sz="2400" dirty="0"/>
                        <a:t>¿Escribe</a:t>
                      </a:r>
                      <a:r>
                        <a:rPr lang="es-MX" sz="2400" baseline="0" dirty="0"/>
                        <a:t> tres ideas que te han llamado la atención del texto </a:t>
                      </a:r>
                      <a:r>
                        <a:rPr lang="es-MX" sz="2400" baseline="0" dirty="0" err="1"/>
                        <a:t>Familiaris</a:t>
                      </a:r>
                      <a:r>
                        <a:rPr lang="es-MX" sz="2400" baseline="0" dirty="0"/>
                        <a:t> </a:t>
                      </a:r>
                      <a:r>
                        <a:rPr lang="es-MX" sz="2400" baseline="0" dirty="0" err="1"/>
                        <a:t>Consortio</a:t>
                      </a:r>
                      <a:r>
                        <a:rPr lang="es-MX" sz="2400" baseline="0" dirty="0"/>
                        <a:t> 11</a:t>
                      </a:r>
                      <a:r>
                        <a:rPr lang="es-MX" sz="2400" dirty="0"/>
                        <a:t>?</a:t>
                      </a:r>
                    </a:p>
                  </a:txBody>
                  <a:tcPr/>
                </a:tc>
                <a:tc>
                  <a:txBody>
                    <a:bodyPr/>
                    <a:lstStyle/>
                    <a:p>
                      <a:pPr algn="just"/>
                      <a:endParaRPr lang="es-MX" sz="2300" dirty="0"/>
                    </a:p>
                  </a:txBody>
                  <a:tcPr/>
                </a:tc>
                <a:extLst>
                  <a:ext uri="{0D108BD9-81ED-4DB2-BD59-A6C34878D82A}">
                    <a16:rowId xmlns:a16="http://schemas.microsoft.com/office/drawing/2014/main" val="2669390325"/>
                  </a:ext>
                </a:extLst>
              </a:tr>
            </a:tbl>
          </a:graphicData>
        </a:graphic>
      </p:graphicFrame>
    </p:spTree>
    <p:extLst>
      <p:ext uri="{BB962C8B-B14F-4D97-AF65-F5344CB8AC3E}">
        <p14:creationId xmlns:p14="http://schemas.microsoft.com/office/powerpoint/2010/main" val="48027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125845" y="694752"/>
            <a:ext cx="8508672" cy="707886"/>
          </a:xfrm>
          <a:prstGeom prst="rect">
            <a:avLst/>
          </a:prstGeom>
          <a:noFill/>
        </p:spPr>
        <p:txBody>
          <a:bodyPr wrap="square" rtlCol="0">
            <a:spAutoFit/>
          </a:bodyPr>
          <a:lstStyle/>
          <a:p>
            <a:pPr algn="ctr"/>
            <a:r>
              <a:rPr lang="es-MX" sz="2000" b="1" dirty="0">
                <a:latin typeface="Californian FB" panose="0207040306080B030204" pitchFamily="18" charset="0"/>
              </a:rPr>
              <a:t>QUINTO MOMENTO</a:t>
            </a:r>
          </a:p>
          <a:p>
            <a:pPr algn="ctr"/>
            <a:r>
              <a:rPr lang="es-MX" sz="2000" b="1" dirty="0">
                <a:latin typeface="Californian FB" panose="0207040306080B030204" pitchFamily="18" charset="0"/>
              </a:rPr>
              <a:t>AGRADECEMOS A DIOS LA EXPERIENCIA COMPARTIDA</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8" name="CuadroTexto 7"/>
          <p:cNvSpPr txBox="1"/>
          <p:nvPr/>
        </p:nvSpPr>
        <p:spPr>
          <a:xfrm>
            <a:off x="580447" y="1519976"/>
            <a:ext cx="10253807" cy="877163"/>
          </a:xfrm>
          <a:prstGeom prst="rect">
            <a:avLst/>
          </a:prstGeom>
          <a:noFill/>
        </p:spPr>
        <p:txBody>
          <a:bodyPr wrap="square" rtlCol="0">
            <a:spAutoFit/>
          </a:bodyPr>
          <a:lstStyle/>
          <a:p>
            <a:pPr algn="just"/>
            <a:r>
              <a:rPr lang="es-MX" sz="1700" dirty="0"/>
              <a:t>Demos gracias a Dios que nos ha creado tan llenos de una gran riqueza en donde el don de la sexualidad se expresa en nuestra afectividad. Pidámosle saber descubrir su fuente bendita, su verdad, su riqueza y su belleza para saborearla, celebrarla ofrecerla y agradecerla.</a:t>
            </a:r>
          </a:p>
        </p:txBody>
      </p:sp>
      <p:sp>
        <p:nvSpPr>
          <p:cNvPr id="9" name="CuadroTexto 8"/>
          <p:cNvSpPr txBox="1"/>
          <p:nvPr/>
        </p:nvSpPr>
        <p:spPr>
          <a:xfrm>
            <a:off x="307975" y="2538723"/>
            <a:ext cx="10526013" cy="3508653"/>
          </a:xfrm>
          <a:prstGeom prst="rect">
            <a:avLst/>
          </a:prstGeom>
          <a:noFill/>
        </p:spPr>
        <p:txBody>
          <a:bodyPr wrap="square" rtlCol="0">
            <a:spAutoFit/>
          </a:bodyPr>
          <a:lstStyle/>
          <a:p>
            <a:r>
              <a:rPr lang="es-MX" sz="1700" b="1" dirty="0">
                <a:latin typeface="Arial Black" panose="020B0A04020102020204" pitchFamily="34" charset="0"/>
              </a:rPr>
              <a:t>En el nombre del Padre…                                Oración:</a:t>
            </a:r>
          </a:p>
          <a:p>
            <a:pPr algn="just"/>
            <a:r>
              <a:rPr lang="es-MX" dirty="0"/>
              <a:t>		</a:t>
            </a:r>
            <a:r>
              <a:rPr lang="es-MX" sz="1700" dirty="0"/>
              <a:t>Pidamos el apoyo a Dios Creador y a Cristo Redentor el cumplimiento de vivir nuestra sexualidad al servicio del amor y de realizar la tarea de educar, tarea a veces delicada y ardua, a la que no debemos desanimarnos, sino de confiar en la sabiduría de Dios, recordando que la Iglesia ora por nosotros, por los padres de familia y educadores, ya que por medio de Cristo toda educación, en familia y fuera de ella, se inserta en la dimensión salvífica de la pedagogía divina.</a:t>
            </a:r>
          </a:p>
          <a:p>
            <a:pPr algn="just"/>
            <a:r>
              <a:rPr lang="es-MX" sz="1700" dirty="0"/>
              <a:t>	Con esta confianza, unámonos a las palabras del Papa Clemente I que dirigía al Señor por todos aquellos que ejercen la autoridad en su nombre: </a:t>
            </a:r>
          </a:p>
          <a:p>
            <a:pPr algn="just"/>
            <a:r>
              <a:rPr lang="es-MX" sz="1700" dirty="0"/>
              <a:t>«Concédeles, Señor, la salud, la paz, la concordia, la estabilidad, para que ejerzan sin tropiezo la soberanía que tú les has entregado. Eres tú, Señor, rey celestial de los siglos, quien da a los hijos de los hombres gloria, honor y poder sobre las cosas de la tierra. Dirige, Señor, su consejo según lo que es bueno, según lo que es agradable a tus ojos, para que ejerciendo con piedad, en la paz y la mansedumbre, el poder que les has dado, te encuentren propicio» Amén.</a:t>
            </a:r>
          </a:p>
        </p:txBody>
      </p:sp>
    </p:spTree>
    <p:extLst>
      <p:ext uri="{BB962C8B-B14F-4D97-AF65-F5344CB8AC3E}">
        <p14:creationId xmlns:p14="http://schemas.microsoft.com/office/powerpoint/2010/main" val="128087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63793" y="2035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6"/>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162792" y="470682"/>
            <a:ext cx="8508672" cy="1200329"/>
          </a:xfrm>
          <a:prstGeom prst="rect">
            <a:avLst/>
          </a:prstGeom>
          <a:noFill/>
        </p:spPr>
        <p:txBody>
          <a:bodyPr wrap="square" rtlCol="0">
            <a:spAutoFit/>
          </a:bodyPr>
          <a:lstStyle/>
          <a:p>
            <a:pPr algn="ctr"/>
            <a:r>
              <a:rPr lang="es-MX" sz="2800" b="1" dirty="0">
                <a:latin typeface="Arial Black" panose="020B0A04020102020204" pitchFamily="34" charset="0"/>
                <a:cs typeface="Times New Roman" panose="02020603050405020304" pitchFamily="18" charset="0"/>
              </a:rPr>
              <a:t>CANTO:</a:t>
            </a:r>
          </a:p>
          <a:p>
            <a:pPr algn="ctr"/>
            <a:r>
              <a:rPr lang="es-MX" sz="4400" b="1" dirty="0">
                <a:latin typeface="Californian FB" panose="0207040306080B030204" pitchFamily="18" charset="0"/>
                <a:cs typeface="Times New Roman" panose="02020603050405020304" pitchFamily="18" charset="0"/>
              </a:rPr>
              <a:t>AMAR ES ENTREGARSE</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1" name="y2mate.com - Amar es entregarse  Coro Cantaré_v720P">
            <a:hlinkClick r:id="" action="ppaction://media"/>
            <a:extLst>
              <a:ext uri="{FF2B5EF4-FFF2-40B4-BE49-F238E27FC236}">
                <a16:creationId xmlns:a16="http://schemas.microsoft.com/office/drawing/2014/main" id="{E42CECC3-D442-0AED-783E-04B6A61C42E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5091" y="1808191"/>
            <a:ext cx="10049164" cy="4416466"/>
          </a:xfrm>
          <a:prstGeom prst="rect">
            <a:avLst/>
          </a:prstGeom>
        </p:spPr>
      </p:pic>
    </p:spTree>
    <p:extLst>
      <p:ext uri="{BB962C8B-B14F-4D97-AF65-F5344CB8AC3E}">
        <p14:creationId xmlns:p14="http://schemas.microsoft.com/office/powerpoint/2010/main" val="283376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017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1"/>
                </p:tgtEl>
              </p:cMediaNode>
            </p:video>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3646" y="-8211"/>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6"/>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868108" y="391993"/>
            <a:ext cx="9199087" cy="1200329"/>
          </a:xfrm>
          <a:prstGeom prst="rect">
            <a:avLst/>
          </a:prstGeom>
          <a:noFill/>
        </p:spPr>
        <p:txBody>
          <a:bodyPr wrap="square" rtlCol="0">
            <a:spAutoFit/>
          </a:bodyPr>
          <a:lstStyle/>
          <a:p>
            <a:pPr algn="ctr"/>
            <a:r>
              <a:rPr lang="es-MX" sz="2800" b="1" dirty="0">
                <a:latin typeface="Arial Black" panose="020B0A04020102020204" pitchFamily="34" charset="0"/>
                <a:cs typeface="Times New Roman" panose="02020603050405020304" pitchFamily="18" charset="0"/>
              </a:rPr>
              <a:t>CANTO:</a:t>
            </a:r>
          </a:p>
          <a:p>
            <a:pPr algn="ctr"/>
            <a:r>
              <a:rPr lang="es-MX" sz="4400" b="1" dirty="0">
                <a:latin typeface="Californian FB" panose="0207040306080B030204" pitchFamily="18" charset="0"/>
                <a:cs typeface="Times New Roman" panose="02020603050405020304" pitchFamily="18" charset="0"/>
              </a:rPr>
              <a:t>AMAR ES ENTREGARSE para niños</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8" name="y2mate.com - Amar Es Entregarse_720p">
            <a:hlinkClick r:id="" action="ppaction://media"/>
            <a:extLst>
              <a:ext uri="{FF2B5EF4-FFF2-40B4-BE49-F238E27FC236}">
                <a16:creationId xmlns:a16="http://schemas.microsoft.com/office/drawing/2014/main" id="{84DB98A3-1B4F-14E5-F71C-840699031C1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83786" y="2135111"/>
            <a:ext cx="7811198" cy="3443181"/>
          </a:xfrm>
          <a:prstGeom prst="rect">
            <a:avLst/>
          </a:prstGeom>
        </p:spPr>
      </p:pic>
    </p:spTree>
    <p:extLst>
      <p:ext uri="{BB962C8B-B14F-4D97-AF65-F5344CB8AC3E}">
        <p14:creationId xmlns:p14="http://schemas.microsoft.com/office/powerpoint/2010/main" val="259474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71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8"/>
                                        </p:tgtEl>
                                      </p:cBhvr>
                                    </p:cmd>
                                  </p:childTnLst>
                                </p:cTn>
                              </p:par>
                            </p:childTnLst>
                          </p:cTn>
                        </p:par>
                      </p:childTnLst>
                    </p:cTn>
                  </p:par>
                </p:childTnLst>
              </p:cTn>
              <p:nextCondLst>
                <p:cond evt="onClick" delay="0">
                  <p:tgtEl>
                    <p:spTgt spid="8"/>
                  </p:tgtEl>
                </p:cond>
              </p:nextCondLst>
            </p:seq>
            <p:video>
              <p:cMediaNode vol="80000">
                <p:cTn id="20"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305679" y="853563"/>
            <a:ext cx="8508672" cy="461665"/>
          </a:xfrm>
          <a:prstGeom prst="rect">
            <a:avLst/>
          </a:prstGeom>
          <a:noFill/>
        </p:spPr>
        <p:txBody>
          <a:bodyPr wrap="square" rtlCol="0">
            <a:spAutoFit/>
          </a:bodyPr>
          <a:lstStyle/>
          <a:p>
            <a:pPr algn="ctr"/>
            <a:r>
              <a:rPr lang="es-MX" sz="2400" b="1" dirty="0">
                <a:latin typeface="Californian FB" panose="0207040306080B030204" pitchFamily="18" charset="0"/>
              </a:rPr>
              <a:t>OBJETIVO</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CuadroTexto 8"/>
          <p:cNvSpPr txBox="1"/>
          <p:nvPr/>
        </p:nvSpPr>
        <p:spPr>
          <a:xfrm>
            <a:off x="829468" y="1584160"/>
            <a:ext cx="9101426" cy="923330"/>
          </a:xfrm>
          <a:prstGeom prst="rect">
            <a:avLst/>
          </a:prstGeom>
          <a:noFill/>
        </p:spPr>
        <p:txBody>
          <a:bodyPr wrap="square" rtlCol="0">
            <a:spAutoFit/>
          </a:bodyPr>
          <a:lstStyle/>
          <a:p>
            <a:pPr algn="just"/>
            <a:r>
              <a:rPr lang="es-MX" dirty="0"/>
              <a:t>«Reflexionar en la sexualidad como una expresión de la afectividad que tiene su fuente en el amor, para que, viviéndola cristianamente, la ofrezca al servicio de la comunión personal, familiar y social».</a:t>
            </a:r>
            <a:endParaRPr lang="es-MX" dirty="0">
              <a:latin typeface="Bell MT" panose="02020503060305020303" pitchFamily="18" charset="0"/>
            </a:endParaRPr>
          </a:p>
        </p:txBody>
      </p:sp>
      <p:sp>
        <p:nvSpPr>
          <p:cNvPr id="11" name="CuadroTexto 10"/>
          <p:cNvSpPr txBox="1"/>
          <p:nvPr/>
        </p:nvSpPr>
        <p:spPr>
          <a:xfrm>
            <a:off x="4276436" y="2863273"/>
            <a:ext cx="2475346" cy="461665"/>
          </a:xfrm>
          <a:prstGeom prst="rect">
            <a:avLst/>
          </a:prstGeom>
          <a:noFill/>
        </p:spPr>
        <p:txBody>
          <a:bodyPr wrap="square" rtlCol="0">
            <a:spAutoFit/>
          </a:bodyPr>
          <a:lstStyle/>
          <a:p>
            <a:pPr algn="ctr"/>
            <a:r>
              <a:rPr lang="es-MX" sz="2400" b="1" dirty="0">
                <a:latin typeface="Californian FB" panose="0207040306080B030204" pitchFamily="18" charset="0"/>
              </a:rPr>
              <a:t>LEMA</a:t>
            </a:r>
          </a:p>
        </p:txBody>
      </p:sp>
      <p:sp>
        <p:nvSpPr>
          <p:cNvPr id="16" name="CuadroTexto 15"/>
          <p:cNvSpPr txBox="1"/>
          <p:nvPr/>
        </p:nvSpPr>
        <p:spPr>
          <a:xfrm>
            <a:off x="829468" y="3524147"/>
            <a:ext cx="9171709" cy="646331"/>
          </a:xfrm>
          <a:prstGeom prst="rect">
            <a:avLst/>
          </a:prstGeom>
          <a:noFill/>
        </p:spPr>
        <p:txBody>
          <a:bodyPr wrap="square" rtlCol="0">
            <a:spAutoFit/>
          </a:bodyPr>
          <a:lstStyle/>
          <a:p>
            <a:pPr algn="just"/>
            <a:r>
              <a:rPr lang="es-MX" dirty="0"/>
              <a:t>«Hijitos míos, no amemos de palabra y con la boca, sino con obras y de verdad» </a:t>
            </a:r>
          </a:p>
          <a:p>
            <a:pPr algn="r"/>
            <a:r>
              <a:rPr lang="es-MX" dirty="0"/>
              <a:t>(I Juan 3,18.</a:t>
            </a:r>
            <a:endParaRPr lang="es-MX" dirty="0">
              <a:latin typeface="Bell MT" panose="02020503060305020303" pitchFamily="18" charset="0"/>
            </a:endParaRPr>
          </a:p>
        </p:txBody>
      </p:sp>
      <p:sp>
        <p:nvSpPr>
          <p:cNvPr id="17" name="CuadroTexto 16"/>
          <p:cNvSpPr txBox="1"/>
          <p:nvPr/>
        </p:nvSpPr>
        <p:spPr>
          <a:xfrm>
            <a:off x="4775200" y="4452967"/>
            <a:ext cx="1477818" cy="461665"/>
          </a:xfrm>
          <a:prstGeom prst="rect">
            <a:avLst/>
          </a:prstGeom>
          <a:noFill/>
        </p:spPr>
        <p:txBody>
          <a:bodyPr wrap="square" rtlCol="0">
            <a:spAutoFit/>
          </a:bodyPr>
          <a:lstStyle/>
          <a:p>
            <a:pPr algn="ctr"/>
            <a:r>
              <a:rPr lang="es-MX" sz="2400" b="1" dirty="0">
                <a:latin typeface="Californian FB" panose="0207040306080B030204" pitchFamily="18" charset="0"/>
              </a:rPr>
              <a:t>SIGNO</a:t>
            </a:r>
          </a:p>
        </p:txBody>
      </p:sp>
      <p:sp>
        <p:nvSpPr>
          <p:cNvPr id="18" name="CuadroTexto 17"/>
          <p:cNvSpPr txBox="1"/>
          <p:nvPr/>
        </p:nvSpPr>
        <p:spPr>
          <a:xfrm>
            <a:off x="557358" y="5141476"/>
            <a:ext cx="10276897" cy="369332"/>
          </a:xfrm>
          <a:prstGeom prst="rect">
            <a:avLst/>
          </a:prstGeom>
          <a:noFill/>
        </p:spPr>
        <p:txBody>
          <a:bodyPr wrap="square" rtlCol="0">
            <a:spAutoFit/>
          </a:bodyPr>
          <a:lstStyle/>
          <a:p>
            <a:r>
              <a:rPr lang="es-MX" dirty="0"/>
              <a:t>Pintura: Dios creó al hombre a imagen suya, a imagen de Dios lo creó; varón y hembra los creó.</a:t>
            </a:r>
          </a:p>
        </p:txBody>
      </p:sp>
    </p:spTree>
    <p:extLst>
      <p:ext uri="{BB962C8B-B14F-4D97-AF65-F5344CB8AC3E}">
        <p14:creationId xmlns:p14="http://schemas.microsoft.com/office/powerpoint/2010/main" val="75990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785" y="1587787"/>
            <a:ext cx="6389138" cy="37203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42456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125845" y="859017"/>
            <a:ext cx="8508672" cy="707886"/>
          </a:xfrm>
          <a:prstGeom prst="rect">
            <a:avLst/>
          </a:prstGeom>
          <a:noFill/>
        </p:spPr>
        <p:txBody>
          <a:bodyPr wrap="square" rtlCol="0">
            <a:spAutoFit/>
          </a:bodyPr>
          <a:lstStyle/>
          <a:p>
            <a:pPr algn="ctr"/>
            <a:r>
              <a:rPr lang="es-MX" sz="4000" b="1" dirty="0">
                <a:latin typeface="Californian FB" panose="0207040306080B030204" pitchFamily="18" charset="0"/>
              </a:rPr>
              <a:t>JUSTIFICACIÓN</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CuadroTexto 8"/>
          <p:cNvSpPr txBox="1"/>
          <p:nvPr/>
        </p:nvSpPr>
        <p:spPr>
          <a:xfrm>
            <a:off x="829468" y="1838021"/>
            <a:ext cx="9101426" cy="3985706"/>
          </a:xfrm>
          <a:prstGeom prst="rect">
            <a:avLst/>
          </a:prstGeom>
          <a:noFill/>
        </p:spPr>
        <p:txBody>
          <a:bodyPr wrap="square" rtlCol="0">
            <a:spAutoFit/>
          </a:bodyPr>
          <a:lstStyle/>
          <a:p>
            <a:pPr algn="just"/>
            <a:r>
              <a:rPr lang="es-MX" sz="2300" dirty="0"/>
              <a:t>	Después de haber considerado en la primera catequesis la </a:t>
            </a:r>
            <a:r>
              <a:rPr lang="es-MX" sz="2300" dirty="0" err="1"/>
              <a:t>pluridimensionalidad</a:t>
            </a:r>
            <a:r>
              <a:rPr lang="es-MX" sz="2300" dirty="0"/>
              <a:t> del ser humano y de haber ubicado la importancia de la vida afectiva en este conjunto pluridimensional, y de abordar en la segunda catequesis el tema de la vivencia sana de las emociones; ahora en esta tercera catequesis, nos proponemos abordar la sexualidad como una manifestación de las emociones y los sentimientos, particularmente del amor, la más sublime entre todas ellas. En este tema, vamos a reflexionar en la sexualidad como una expresión de la afectividad que tiene su fuente en el amor, es decir en Dios, con el fin de ofrecerla al servicio de la vida y del amor.</a:t>
            </a:r>
            <a:endParaRPr lang="es-MX" sz="2300" dirty="0">
              <a:latin typeface="Bell MT" panose="02020503060305020303" pitchFamily="18" charset="0"/>
            </a:endParaRPr>
          </a:p>
        </p:txBody>
      </p:sp>
    </p:spTree>
    <p:extLst>
      <p:ext uri="{BB962C8B-B14F-4D97-AF65-F5344CB8AC3E}">
        <p14:creationId xmlns:p14="http://schemas.microsoft.com/office/powerpoint/2010/main" val="238774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125845" y="859017"/>
            <a:ext cx="8508672" cy="707886"/>
          </a:xfrm>
          <a:prstGeom prst="rect">
            <a:avLst/>
          </a:prstGeom>
          <a:noFill/>
        </p:spPr>
        <p:txBody>
          <a:bodyPr wrap="square" rtlCol="0">
            <a:spAutoFit/>
          </a:bodyPr>
          <a:lstStyle/>
          <a:p>
            <a:pPr algn="ctr"/>
            <a:r>
              <a:rPr lang="es-MX" sz="4000" b="1" dirty="0">
                <a:latin typeface="Californian FB" panose="0207040306080B030204" pitchFamily="18" charset="0"/>
              </a:rPr>
              <a:t>ORACIÓN INICIAL</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CuadroTexto 8"/>
          <p:cNvSpPr txBox="1"/>
          <p:nvPr/>
        </p:nvSpPr>
        <p:spPr>
          <a:xfrm>
            <a:off x="829468" y="1838021"/>
            <a:ext cx="9101426" cy="3831818"/>
          </a:xfrm>
          <a:prstGeom prst="rect">
            <a:avLst/>
          </a:prstGeom>
          <a:noFill/>
        </p:spPr>
        <p:txBody>
          <a:bodyPr wrap="square" rtlCol="0">
            <a:spAutoFit/>
          </a:bodyPr>
          <a:lstStyle/>
          <a:p>
            <a:pPr algn="just"/>
            <a:r>
              <a:rPr lang="es-MX" sz="2300" dirty="0"/>
              <a:t>	</a:t>
            </a:r>
            <a:r>
              <a:rPr lang="es-MX" sz="2500" dirty="0"/>
              <a:t>Santa María, Madre de Dios, Tú has dado al mundo la verdadera luz, Jesús, tu Hijo, el Hijo de Dios.</a:t>
            </a:r>
          </a:p>
          <a:p>
            <a:pPr algn="just"/>
            <a:r>
              <a:rPr lang="es-MX" sz="2500" dirty="0"/>
              <a:t>	Te has entregado por completo a la llamada de Dios y te has convertido así en fuente de la bondad que mana de Él.</a:t>
            </a:r>
          </a:p>
          <a:p>
            <a:pPr algn="just"/>
            <a:r>
              <a:rPr lang="es-MX" sz="2500" dirty="0"/>
              <a:t>	Muéstranos a Jesús. Guíanos hacia Él. Enséñanos a conocerlo y amarlo, para que también nosotros podamos llegar a ser capaces de un verdadero amor y ser fuentes de agua viva en medio de un mundo sediento.</a:t>
            </a:r>
          </a:p>
          <a:p>
            <a:pPr algn="just"/>
            <a:endParaRPr lang="es-MX" sz="2500" dirty="0"/>
          </a:p>
          <a:p>
            <a:pPr algn="r"/>
            <a:r>
              <a:rPr lang="es-MX" dirty="0"/>
              <a:t>(Benedicto XVI, Deus Caritas </a:t>
            </a:r>
            <a:r>
              <a:rPr lang="es-MX" dirty="0" err="1"/>
              <a:t>Est</a:t>
            </a:r>
            <a:r>
              <a:rPr lang="es-MX" dirty="0"/>
              <a:t>)</a:t>
            </a:r>
          </a:p>
        </p:txBody>
      </p:sp>
    </p:spTree>
    <p:extLst>
      <p:ext uri="{BB962C8B-B14F-4D97-AF65-F5344CB8AC3E}">
        <p14:creationId xmlns:p14="http://schemas.microsoft.com/office/powerpoint/2010/main" val="157287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125845" y="694752"/>
            <a:ext cx="8508672" cy="707886"/>
          </a:xfrm>
          <a:prstGeom prst="rect">
            <a:avLst/>
          </a:prstGeom>
          <a:noFill/>
        </p:spPr>
        <p:txBody>
          <a:bodyPr wrap="square" rtlCol="0">
            <a:spAutoFit/>
          </a:bodyPr>
          <a:lstStyle/>
          <a:p>
            <a:pPr algn="ctr"/>
            <a:r>
              <a:rPr lang="es-MX" sz="2000" b="1" dirty="0">
                <a:latin typeface="Californian FB" panose="0207040306080B030204" pitchFamily="18" charset="0"/>
              </a:rPr>
              <a:t>PRIMER MOMENTO</a:t>
            </a:r>
          </a:p>
          <a:p>
            <a:pPr algn="ctr"/>
            <a:r>
              <a:rPr lang="es-MX" sz="2000" b="1" dirty="0">
                <a:latin typeface="Californian FB" panose="0207040306080B030204" pitchFamily="18" charset="0"/>
              </a:rPr>
              <a:t>ANALIZAMOS NUESTRA REALIDAD</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CuadroTexto 8"/>
          <p:cNvSpPr txBox="1"/>
          <p:nvPr/>
        </p:nvSpPr>
        <p:spPr>
          <a:xfrm>
            <a:off x="307975" y="1551514"/>
            <a:ext cx="10526279" cy="4478149"/>
          </a:xfrm>
          <a:prstGeom prst="rect">
            <a:avLst/>
          </a:prstGeom>
          <a:noFill/>
        </p:spPr>
        <p:txBody>
          <a:bodyPr wrap="square" rtlCol="0">
            <a:spAutoFit/>
          </a:bodyPr>
          <a:lstStyle/>
          <a:p>
            <a:pPr algn="just"/>
            <a:r>
              <a:rPr lang="es-MX" dirty="0"/>
              <a:t>	</a:t>
            </a:r>
            <a:r>
              <a:rPr lang="es-MX" sz="1900" dirty="0"/>
              <a:t>Víctor conoció a Marisol en la Universidad, los dos se enamoraron y en su noviazgo se dieron cuenta de que se amaban y tenían el deseo de casarse: conocieron el verdadero amor. Pero Marisol se fue a los Estados unidos con su familia y Víctor se quedó en México. Se prometieron fidelidad en su noviazgo, porque Marisol quedó en regresar. Al paso del tiempo, Víctor se fue desesperando y al sentirse solo pensaba en Marisol y se decía: «¿Cuándo te volveré a ver? Mi corazón se quedó sin espacio. ¿Cuantas veces el amor pasará junto a mí hasta que te encuentre otra vez? ¿Me rodearán brazos de esperanza? ¿Será el tiempo un ambiente justo y amigable? No lo puedo ocultar, aún muero por ti». En ese tiempo, una compañera de su trabajo empezó a mostrar interés por él, su cercanía lo llevó a sentir atracción por ella y aunque era solo su amiga, un día que salieron a un antro para distraerse, tuvieron relaciones sexuales. Esta situación lo llevó a una crisis, empezó a sentir culpa y enfado consigo mismo ya que sabía que lo que había pasado con su compañera y amiga no era correcto.</a:t>
            </a:r>
          </a:p>
          <a:p>
            <a:pPr algn="just"/>
            <a:r>
              <a:rPr lang="es-MX" sz="1900" dirty="0"/>
              <a:t>	Su compañera y amiga lo empezó a buscar más y reclamaba pasar más tiempo con él. Además, de pedirle que fueran novios, por lo que había sucedido entre ellos, le comentó que posiblemente había quedado embarazada.</a:t>
            </a:r>
          </a:p>
        </p:txBody>
      </p:sp>
    </p:spTree>
    <p:extLst>
      <p:ext uri="{BB962C8B-B14F-4D97-AF65-F5344CB8AC3E}">
        <p14:creationId xmlns:p14="http://schemas.microsoft.com/office/powerpoint/2010/main" val="390409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125845" y="703988"/>
            <a:ext cx="8508672" cy="707886"/>
          </a:xfrm>
          <a:prstGeom prst="rect">
            <a:avLst/>
          </a:prstGeom>
          <a:noFill/>
        </p:spPr>
        <p:txBody>
          <a:bodyPr wrap="square" rtlCol="0">
            <a:spAutoFit/>
          </a:bodyPr>
          <a:lstStyle/>
          <a:p>
            <a:pPr algn="ctr"/>
            <a:r>
              <a:rPr lang="es-MX" sz="2000" b="1" dirty="0">
                <a:latin typeface="Californian FB" panose="0207040306080B030204" pitchFamily="18" charset="0"/>
              </a:rPr>
              <a:t>PRIMER MOMENTO</a:t>
            </a:r>
          </a:p>
          <a:p>
            <a:pPr algn="ctr"/>
            <a:r>
              <a:rPr lang="es-MX" sz="2000" b="1" dirty="0">
                <a:latin typeface="Californian FB" panose="0207040306080B030204" pitchFamily="18" charset="0"/>
              </a:rPr>
              <a:t>ANALIZAMOS NUESTRA REALIDAD</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CuadroTexto 8"/>
          <p:cNvSpPr txBox="1"/>
          <p:nvPr/>
        </p:nvSpPr>
        <p:spPr>
          <a:xfrm>
            <a:off x="307975" y="1551514"/>
            <a:ext cx="10526279" cy="3785652"/>
          </a:xfrm>
          <a:prstGeom prst="rect">
            <a:avLst/>
          </a:prstGeom>
          <a:noFill/>
        </p:spPr>
        <p:txBody>
          <a:bodyPr wrap="square" rtlCol="0">
            <a:spAutoFit/>
          </a:bodyPr>
          <a:lstStyle/>
          <a:p>
            <a:pPr algn="just"/>
            <a:r>
              <a:rPr lang="es-MX" sz="2000" dirty="0"/>
              <a:t>	Víctor no estaba enamorado de ella. Pues después de lo que pasó en esa noche le tenía mucho coraje y la ignoraba, porque él no quería ser papá en ese momento. Por consiguiente, el hecho de imaginar que su relación con Marisol iba a terminar lo llevó a estar muy deprimido y no sabía cómo afrontar esta situación.</a:t>
            </a:r>
          </a:p>
          <a:p>
            <a:pPr algn="just"/>
            <a:r>
              <a:rPr lang="es-MX" sz="2000" dirty="0"/>
              <a:t>	Pasó el </a:t>
            </a:r>
            <a:r>
              <a:rPr lang="es-MX" sz="2000" dirty="0" smtClean="0"/>
              <a:t>tiempo. </a:t>
            </a:r>
            <a:r>
              <a:rPr lang="es-MX" sz="2000" dirty="0"/>
              <a:t>S</a:t>
            </a:r>
            <a:r>
              <a:rPr lang="es-MX" sz="2000" dirty="0" smtClean="0"/>
              <a:t>u </a:t>
            </a:r>
            <a:r>
              <a:rPr lang="es-MX" sz="2000" dirty="0"/>
              <a:t>compañera y amiga no salió embarazada. Tuvo la confianza de platicar con sus papás. Surgió la esperanza en él, se distanció de su compañera y amiga a la que no amaba y se decidió esperar a Marisol, porque con ella quería casarse por el civil, por la Iglesia y formar una familia.</a:t>
            </a:r>
          </a:p>
          <a:p>
            <a:pPr algn="just"/>
            <a:r>
              <a:rPr lang="es-MX" sz="2000" dirty="0"/>
              <a:t>	Llegó el día, después de tanto tiempo se volvieron a encontrar. Fue un gran momento. Y él le dijo a Marisol: «Hasta que te volví a encontrar. Ahora te voy a sostener más fuerte, más cerca de mí y por siempre». Y en el abrazo y en el beso que se dieron experimentaron lo que en el libro del Génesis Dios llama «una sola carne».</a:t>
            </a:r>
          </a:p>
        </p:txBody>
      </p:sp>
    </p:spTree>
    <p:extLst>
      <p:ext uri="{BB962C8B-B14F-4D97-AF65-F5344CB8AC3E}">
        <p14:creationId xmlns:p14="http://schemas.microsoft.com/office/powerpoint/2010/main" val="19355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125845" y="694752"/>
            <a:ext cx="8508672" cy="707886"/>
          </a:xfrm>
          <a:prstGeom prst="rect">
            <a:avLst/>
          </a:prstGeom>
          <a:noFill/>
        </p:spPr>
        <p:txBody>
          <a:bodyPr wrap="square" rtlCol="0">
            <a:spAutoFit/>
          </a:bodyPr>
          <a:lstStyle/>
          <a:p>
            <a:pPr algn="ctr"/>
            <a:r>
              <a:rPr lang="es-MX" sz="2000" b="1" dirty="0">
                <a:latin typeface="Californian FB" panose="0207040306080B030204" pitchFamily="18" charset="0"/>
              </a:rPr>
              <a:t>PRIMER MOMENTO</a:t>
            </a:r>
          </a:p>
          <a:p>
            <a:pPr algn="ctr"/>
            <a:r>
              <a:rPr lang="es-MX" sz="2000" b="1" dirty="0">
                <a:latin typeface="Californian FB" panose="0207040306080B030204" pitchFamily="18" charset="0"/>
              </a:rPr>
              <a:t>ANALIZAMOS NUESTRA REALIDAD</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CuadroTexto 8"/>
          <p:cNvSpPr txBox="1"/>
          <p:nvPr/>
        </p:nvSpPr>
        <p:spPr>
          <a:xfrm>
            <a:off x="2353248" y="1649906"/>
            <a:ext cx="6297720" cy="400110"/>
          </a:xfrm>
          <a:prstGeom prst="rect">
            <a:avLst/>
          </a:prstGeom>
          <a:noFill/>
        </p:spPr>
        <p:txBody>
          <a:bodyPr wrap="square" rtlCol="0">
            <a:spAutoFit/>
          </a:bodyPr>
          <a:lstStyle/>
          <a:p>
            <a:pPr algn="ctr"/>
            <a:r>
              <a:rPr lang="es-MX" sz="2000" b="1" dirty="0">
                <a:latin typeface="Lucida Handwriting" panose="03010101010101010101" pitchFamily="66" charset="0"/>
              </a:rPr>
              <a:t>PREGUNTAS PARA PROFUNDIZAR</a:t>
            </a:r>
            <a:r>
              <a:rPr lang="es-MX" sz="2000" dirty="0"/>
              <a:t>	</a:t>
            </a:r>
          </a:p>
        </p:txBody>
      </p:sp>
      <p:sp>
        <p:nvSpPr>
          <p:cNvPr id="8" name="CuadroTexto 7"/>
          <p:cNvSpPr txBox="1"/>
          <p:nvPr/>
        </p:nvSpPr>
        <p:spPr>
          <a:xfrm>
            <a:off x="643513" y="2242204"/>
            <a:ext cx="10190741" cy="3785652"/>
          </a:xfrm>
          <a:prstGeom prst="rect">
            <a:avLst/>
          </a:prstGeom>
          <a:noFill/>
        </p:spPr>
        <p:txBody>
          <a:bodyPr wrap="square" rtlCol="0">
            <a:spAutoFit/>
          </a:bodyPr>
          <a:lstStyle/>
          <a:p>
            <a:pPr algn="just"/>
            <a:r>
              <a:rPr lang="es-MX" sz="2400" dirty="0"/>
              <a:t>1. ¿Qué te dice esta experiencia?</a:t>
            </a:r>
          </a:p>
          <a:p>
            <a:pPr algn="just"/>
            <a:r>
              <a:rPr lang="es-MX" sz="2400" dirty="0"/>
              <a:t>2. ¿Cuáles son los valores del verdadero amor?</a:t>
            </a:r>
          </a:p>
          <a:p>
            <a:pPr algn="just"/>
            <a:r>
              <a:rPr lang="es-MX" sz="2400" dirty="0"/>
              <a:t>3. ¿Qué valores existen en tu familia que promueven la vivencia de la sexualidad al servicio del amor?</a:t>
            </a:r>
          </a:p>
          <a:p>
            <a:pPr algn="just"/>
            <a:r>
              <a:rPr lang="es-MX" sz="2400" dirty="0"/>
              <a:t>4. ¿Cuáles son los antivalores que llevaron a Víctor y a su compañera y amiga a vivir esta situación, difícil para ambos, y que puede cambiarles la vida?</a:t>
            </a:r>
          </a:p>
          <a:p>
            <a:pPr algn="just"/>
            <a:r>
              <a:rPr lang="es-MX" sz="2400" dirty="0"/>
              <a:t>5. ¿Qué influye en los adolescentes y jóvenes para que vivan la sexualidad ‘cosificada’, separada del amor y usada para el placer y diversión?</a:t>
            </a:r>
          </a:p>
        </p:txBody>
      </p:sp>
    </p:spTree>
    <p:extLst>
      <p:ext uri="{BB962C8B-B14F-4D97-AF65-F5344CB8AC3E}">
        <p14:creationId xmlns:p14="http://schemas.microsoft.com/office/powerpoint/2010/main" val="758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125845" y="694752"/>
            <a:ext cx="8508672" cy="707886"/>
          </a:xfrm>
          <a:prstGeom prst="rect">
            <a:avLst/>
          </a:prstGeom>
          <a:noFill/>
        </p:spPr>
        <p:txBody>
          <a:bodyPr wrap="square" rtlCol="0">
            <a:spAutoFit/>
          </a:bodyPr>
          <a:lstStyle/>
          <a:p>
            <a:pPr algn="ctr"/>
            <a:r>
              <a:rPr lang="es-MX" sz="2000" b="1" dirty="0">
                <a:latin typeface="Californian FB" panose="0207040306080B030204" pitchFamily="18" charset="0"/>
              </a:rPr>
              <a:t>PRIMER MOMENTO</a:t>
            </a:r>
          </a:p>
          <a:p>
            <a:pPr algn="ctr"/>
            <a:r>
              <a:rPr lang="es-MX" sz="2000" b="1" dirty="0">
                <a:latin typeface="Californian FB" panose="0207040306080B030204" pitchFamily="18" charset="0"/>
              </a:rPr>
              <a:t>ANALIZAMOS NUESTRA REALIDAD</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CuadroTexto 8"/>
          <p:cNvSpPr txBox="1"/>
          <p:nvPr/>
        </p:nvSpPr>
        <p:spPr>
          <a:xfrm>
            <a:off x="1909902" y="1581124"/>
            <a:ext cx="6297720" cy="523220"/>
          </a:xfrm>
          <a:prstGeom prst="rect">
            <a:avLst/>
          </a:prstGeom>
          <a:noFill/>
        </p:spPr>
        <p:txBody>
          <a:bodyPr wrap="square" rtlCol="0">
            <a:spAutoFit/>
          </a:bodyPr>
          <a:lstStyle/>
          <a:p>
            <a:pPr algn="ctr"/>
            <a:r>
              <a:rPr lang="es-MX" sz="2000" dirty="0"/>
              <a:t>	</a:t>
            </a:r>
            <a:r>
              <a:rPr lang="es-MX" sz="2800" b="1" dirty="0">
                <a:latin typeface="Arial Black" panose="020B0A04020102020204" pitchFamily="34" charset="0"/>
              </a:rPr>
              <a:t>SÍNTESIS</a:t>
            </a:r>
          </a:p>
        </p:txBody>
      </p:sp>
      <p:sp>
        <p:nvSpPr>
          <p:cNvPr id="11" name="CuadroTexto 10"/>
          <p:cNvSpPr txBox="1"/>
          <p:nvPr/>
        </p:nvSpPr>
        <p:spPr>
          <a:xfrm>
            <a:off x="612775" y="2194231"/>
            <a:ext cx="10036752" cy="3785652"/>
          </a:xfrm>
          <a:prstGeom prst="rect">
            <a:avLst/>
          </a:prstGeom>
          <a:noFill/>
        </p:spPr>
        <p:txBody>
          <a:bodyPr wrap="square" rtlCol="0">
            <a:spAutoFit/>
          </a:bodyPr>
          <a:lstStyle/>
          <a:p>
            <a:pPr algn="just"/>
            <a:r>
              <a:rPr lang="es-MX" sz="2400" dirty="0"/>
              <a:t>	El deseo humano de ser amado por sí mismo y de amar profundamente no es una utopía, sino que, si sigue un camino de armonización y de sanación, se vuelve verdaderamente apto para hacer de la sexualidad no sólo fuerte en el tiempo, sino también bello, porque es íntegro y pleno. Se trata de hecho de un camino en el cual la mirada de la persona se vuelve límpida y capaz de ver en la carne la persona del otro, capaz de unificar las diversas vivencias despertadas en el amor -la atracción sexual, la emoción, los sentimientos, la elección de la voluntad, el razonamiento- en un actuar siempre dirigido al bien verdadero del otro.</a:t>
            </a:r>
          </a:p>
        </p:txBody>
      </p:sp>
    </p:spTree>
    <p:extLst>
      <p:ext uri="{BB962C8B-B14F-4D97-AF65-F5344CB8AC3E}">
        <p14:creationId xmlns:p14="http://schemas.microsoft.com/office/powerpoint/2010/main" val="403716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00206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125845" y="694752"/>
            <a:ext cx="8508672" cy="707886"/>
          </a:xfrm>
          <a:prstGeom prst="rect">
            <a:avLst/>
          </a:prstGeom>
          <a:noFill/>
        </p:spPr>
        <p:txBody>
          <a:bodyPr wrap="square" rtlCol="0">
            <a:spAutoFit/>
          </a:bodyPr>
          <a:lstStyle/>
          <a:p>
            <a:pPr algn="ctr"/>
            <a:r>
              <a:rPr lang="es-MX" sz="2000" b="1" dirty="0">
                <a:latin typeface="Californian FB" panose="0207040306080B030204" pitchFamily="18" charset="0"/>
              </a:rPr>
              <a:t>SEGUNDO MOMENTO</a:t>
            </a:r>
          </a:p>
          <a:p>
            <a:pPr algn="ctr"/>
            <a:r>
              <a:rPr lang="es-MX" sz="2000" b="1" dirty="0">
                <a:latin typeface="Californian FB" panose="0207040306080B030204" pitchFamily="18" charset="0"/>
              </a:rPr>
              <a:t>BUSCAMOS LA LUZ QUE ILUMINE NUESTRA VIDA</a:t>
            </a:r>
          </a:p>
        </p:txBody>
      </p:sp>
      <p:sp>
        <p:nvSpPr>
          <p:cNvPr id="2" name="AutoShape 2" descr="Resultado de imagen de Fotos de La Sexualidad al servicio del am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de Fotos de La Sexualidad al servicio del am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CuadroTexto 8"/>
          <p:cNvSpPr txBox="1"/>
          <p:nvPr/>
        </p:nvSpPr>
        <p:spPr>
          <a:xfrm>
            <a:off x="1909902" y="1581124"/>
            <a:ext cx="6297720" cy="400110"/>
          </a:xfrm>
          <a:prstGeom prst="rect">
            <a:avLst/>
          </a:prstGeom>
          <a:noFill/>
        </p:spPr>
        <p:txBody>
          <a:bodyPr wrap="square" rtlCol="0">
            <a:spAutoFit/>
          </a:bodyPr>
          <a:lstStyle/>
          <a:p>
            <a:pPr algn="ctr"/>
            <a:r>
              <a:rPr lang="es-MX" sz="2000" dirty="0"/>
              <a:t>	</a:t>
            </a:r>
            <a:r>
              <a:rPr lang="es-MX" sz="2000" b="1" dirty="0">
                <a:latin typeface="Arial Black" panose="020B0A04020102020204" pitchFamily="34" charset="0"/>
              </a:rPr>
              <a:t>TEXTO BÍBLICO: Tobías 8,5-10</a:t>
            </a:r>
          </a:p>
        </p:txBody>
      </p:sp>
      <p:sp>
        <p:nvSpPr>
          <p:cNvPr id="11" name="CuadroTexto 10"/>
          <p:cNvSpPr txBox="1"/>
          <p:nvPr/>
        </p:nvSpPr>
        <p:spPr>
          <a:xfrm>
            <a:off x="612775" y="2194231"/>
            <a:ext cx="10036752" cy="3847207"/>
          </a:xfrm>
          <a:prstGeom prst="rect">
            <a:avLst/>
          </a:prstGeom>
          <a:noFill/>
        </p:spPr>
        <p:txBody>
          <a:bodyPr wrap="square" rtlCol="0">
            <a:spAutoFit/>
          </a:bodyPr>
          <a:lstStyle/>
          <a:p>
            <a:pPr algn="just"/>
            <a:r>
              <a:rPr lang="es-MX" sz="2000" dirty="0"/>
              <a:t>	«La noche de su boda, Tobías dijo a Sara: ‘Somos descendientes de un pueblo de santos, y no podemos unirnos como los paganos, que no conocen a Dios’.</a:t>
            </a:r>
          </a:p>
          <a:p>
            <a:pPr algn="just"/>
            <a:r>
              <a:rPr lang="es-MX" sz="2000" dirty="0"/>
              <a:t>Se levantaron los dos y, juntos, se pusieron a orar con fervor. Pidieron a Dios su protección.</a:t>
            </a:r>
          </a:p>
          <a:p>
            <a:pPr algn="just"/>
            <a:r>
              <a:rPr lang="es-MX" sz="2000" dirty="0"/>
              <a:t>	Tobías dijo: ‘Señor, Dios de nuestros padres, que te bendigan el cielo y la tierra, el mar, las fuentes, los ríos y todas las creaturas que en ellos se encuentran. Tú hiciste a Adán del barro de la tierra y le diste a Eva como compañera. Ahora, Señor, tú lo sabes: si yo me caso con esta hija de Israel, no es para satisfacer mis pasiones, sino solamente para fundar una familia en la que se bendiga tu nombre para siempre’.</a:t>
            </a:r>
          </a:p>
          <a:p>
            <a:pPr algn="just"/>
            <a:r>
              <a:rPr lang="es-MX" sz="2000" dirty="0"/>
              <a:t>	Y Sara, por su parte, dijo: ‘Ten compasión de nosotros, Señor, ten compasión de nosotros. Que los dos juntos vivamos felices hasta la vejez». </a:t>
            </a:r>
            <a:r>
              <a:rPr lang="es-MX" sz="2400" dirty="0"/>
              <a:t>	</a:t>
            </a:r>
          </a:p>
        </p:txBody>
      </p:sp>
    </p:spTree>
    <p:extLst>
      <p:ext uri="{BB962C8B-B14F-4D97-AF65-F5344CB8AC3E}">
        <p14:creationId xmlns:p14="http://schemas.microsoft.com/office/powerpoint/2010/main" val="93747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a">
  <a:themeElements>
    <a:clrScheme name="Personalizado 14">
      <a:dk1>
        <a:sysClr val="windowText" lastClr="000000"/>
      </a:dk1>
      <a:lt1>
        <a:sysClr val="window" lastClr="FFFFFF"/>
      </a:lt1>
      <a:dk2>
        <a:srgbClr val="455F51"/>
      </a:dk2>
      <a:lt2>
        <a:srgbClr val="E2DFCC"/>
      </a:lt2>
      <a:accent1>
        <a:srgbClr val="11F3C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
  <TotalTime>463</TotalTime>
  <Words>1092</Words>
  <Application>Microsoft Office PowerPoint</Application>
  <PresentationFormat>Panorámica</PresentationFormat>
  <Paragraphs>198</Paragraphs>
  <Slides>20</Slides>
  <Notes>0</Notes>
  <HiddenSlides>0</HiddenSlides>
  <MMClips>2</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20</vt:i4>
      </vt:variant>
    </vt:vector>
  </HeadingPairs>
  <TitlesOfParts>
    <vt:vector size="30" baseType="lpstr">
      <vt:lpstr>Arial</vt:lpstr>
      <vt:lpstr>Arial Black</vt:lpstr>
      <vt:lpstr>Arial Rounded MT Bold</vt:lpstr>
      <vt:lpstr>Bell MT</vt:lpstr>
      <vt:lpstr>Californian FB</vt:lpstr>
      <vt:lpstr>Lucida Handwriting</vt:lpstr>
      <vt:lpstr>Times New Roman</vt:lpstr>
      <vt:lpstr>Trebuchet MS</vt:lpstr>
      <vt:lpstr>Wingdings 3</vt:lpstr>
      <vt:lpstr>Faceta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Alicia María</dc:creator>
  <cp:lastModifiedBy>FRANCISCO CHAVEZ</cp:lastModifiedBy>
  <cp:revision>51</cp:revision>
  <dcterms:created xsi:type="dcterms:W3CDTF">2022-12-12T22:56:37Z</dcterms:created>
  <dcterms:modified xsi:type="dcterms:W3CDTF">2023-02-07T18:40:24Z</dcterms:modified>
</cp:coreProperties>
</file>